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19" r:id="rId2"/>
    <p:sldId id="257" r:id="rId3"/>
    <p:sldId id="266" r:id="rId4"/>
    <p:sldId id="263" r:id="rId5"/>
    <p:sldId id="310" r:id="rId6"/>
    <p:sldId id="326" r:id="rId7"/>
    <p:sldId id="347" r:id="rId8"/>
    <p:sldId id="342" r:id="rId9"/>
    <p:sldId id="343" r:id="rId10"/>
    <p:sldId id="344" r:id="rId11"/>
    <p:sldId id="348" r:id="rId12"/>
    <p:sldId id="269" r:id="rId13"/>
    <p:sldId id="271" r:id="rId14"/>
    <p:sldId id="321" r:id="rId15"/>
    <p:sldId id="327" r:id="rId16"/>
    <p:sldId id="339" r:id="rId17"/>
    <p:sldId id="332" r:id="rId18"/>
    <p:sldId id="282" r:id="rId19"/>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399"/>
    <a:srgbClr val="0066FF"/>
    <a:srgbClr val="A8FB15"/>
    <a:srgbClr val="00FFFF"/>
    <a:srgbClr val="FFFF00"/>
    <a:srgbClr val="FF9900"/>
    <a:srgbClr val="FFFF99"/>
    <a:srgbClr val="67EEF4"/>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3"/>
    <p:restoredTop sz="94599"/>
  </p:normalViewPr>
  <p:slideViewPr>
    <p:cSldViewPr snapToGrid="0" snapToObjects="1">
      <p:cViewPr varScale="1">
        <p:scale>
          <a:sx n="72" d="100"/>
          <a:sy n="72" d="100"/>
        </p:scale>
        <p:origin x="11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655830-4C7E-2445-9C6D-402C68B84DE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205674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55830-4C7E-2445-9C6D-402C68B84DE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112505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55830-4C7E-2445-9C6D-402C68B84DE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27436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55830-4C7E-2445-9C6D-402C68B84DE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173565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55830-4C7E-2445-9C6D-402C68B84DE2}"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194112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655830-4C7E-2445-9C6D-402C68B84DE2}"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205910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655830-4C7E-2445-9C6D-402C68B84DE2}"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66649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655830-4C7E-2445-9C6D-402C68B84DE2}"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49810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55830-4C7E-2445-9C6D-402C68B84DE2}"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78709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55830-4C7E-2445-9C6D-402C68B84DE2}"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17102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55830-4C7E-2445-9C6D-402C68B84DE2}"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E5C69-56EC-3E4F-BBD4-FE165A86C3E0}" type="slidenum">
              <a:rPr lang="en-US" smtClean="0"/>
              <a:t>‹#›</a:t>
            </a:fld>
            <a:endParaRPr lang="en-US"/>
          </a:p>
        </p:txBody>
      </p:sp>
    </p:spTree>
    <p:extLst>
      <p:ext uri="{BB962C8B-B14F-4D97-AF65-F5344CB8AC3E}">
        <p14:creationId xmlns:p14="http://schemas.microsoft.com/office/powerpoint/2010/main" val="101254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55830-4C7E-2445-9C6D-402C68B84DE2}" type="datetimeFigureOut">
              <a:rPr lang="en-US" smtClean="0"/>
              <a:t>7/25/2019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E5C69-56EC-3E4F-BBD4-FE165A86C3E0}" type="slidenum">
              <a:rPr lang="en-US" smtClean="0"/>
              <a:t>‹#›</a:t>
            </a:fld>
            <a:endParaRPr lang="en-US"/>
          </a:p>
        </p:txBody>
      </p:sp>
    </p:spTree>
    <p:extLst>
      <p:ext uri="{BB962C8B-B14F-4D97-AF65-F5344CB8AC3E}">
        <p14:creationId xmlns:p14="http://schemas.microsoft.com/office/powerpoint/2010/main" val="1005697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5AB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325" r="5497" b="8262"/>
          <a:stretch/>
        </p:blipFill>
        <p:spPr>
          <a:xfrm>
            <a:off x="0" y="-64655"/>
            <a:ext cx="9144000" cy="6922656"/>
          </a:xfrm>
          <a:prstGeom prst="rect">
            <a:avLst/>
          </a:prstGeom>
        </p:spPr>
      </p:pic>
      <p:sp>
        <p:nvSpPr>
          <p:cNvPr id="10" name="TextBox 9"/>
          <p:cNvSpPr txBox="1"/>
          <p:nvPr/>
        </p:nvSpPr>
        <p:spPr>
          <a:xfrm>
            <a:off x="821823" y="4902778"/>
            <a:ext cx="7500353" cy="1323439"/>
          </a:xfrm>
          <a:prstGeom prst="rect">
            <a:avLst/>
          </a:prstGeom>
          <a:noFill/>
        </p:spPr>
        <p:txBody>
          <a:bodyPr wrap="square" rtlCol="0">
            <a:spAutoFit/>
          </a:bodyPr>
          <a:lstStyle/>
          <a:p>
            <a:pPr algn="r"/>
            <a:r>
              <a:rPr lang="en-US" sz="8000" dirty="0">
                <a:ln>
                  <a:solidFill>
                    <a:schemeClr val="tx1"/>
                  </a:solidFill>
                </a:ln>
                <a:latin typeface="AG180Days" panose="02000603000000000000" pitchFamily="2" charset="0"/>
                <a:ea typeface="AG180Days" panose="02000603000000000000" pitchFamily="2" charset="0"/>
                <a:cs typeface="KG Always A Good Time" charset="0"/>
              </a:rPr>
              <a:t>Ms. Sattler</a:t>
            </a:r>
          </a:p>
        </p:txBody>
      </p:sp>
    </p:spTree>
    <p:extLst>
      <p:ext uri="{BB962C8B-B14F-4D97-AF65-F5344CB8AC3E}">
        <p14:creationId xmlns:p14="http://schemas.microsoft.com/office/powerpoint/2010/main" val="15877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14" r="8200" b="15034"/>
          <a:stretch/>
        </p:blipFill>
        <p:spPr>
          <a:xfrm>
            <a:off x="0" y="-64394"/>
            <a:ext cx="9144001" cy="6956475"/>
          </a:xfrm>
          <a:prstGeom prst="rect">
            <a:avLst/>
          </a:prstGeom>
          <a:solidFill>
            <a:srgbClr val="FFFF00"/>
          </a:solidFill>
        </p:spPr>
      </p:pic>
      <p:sp>
        <p:nvSpPr>
          <p:cNvPr id="5" name="Rectangle 4"/>
          <p:cNvSpPr/>
          <p:nvPr/>
        </p:nvSpPr>
        <p:spPr>
          <a:xfrm>
            <a:off x="4479634" y="2610854"/>
            <a:ext cx="3304797"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    </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632795" y="1562382"/>
            <a:ext cx="8215953" cy="3859518"/>
          </a:xfrm>
          <a:prstGeom prst="rect">
            <a:avLst/>
          </a:prstGeom>
          <a:noFill/>
        </p:spPr>
        <p:txBody>
          <a:bodyPr wrap="square" rtlCol="0">
            <a:spAutoFit/>
          </a:bodyPr>
          <a:lstStyle/>
          <a:p>
            <a:pPr algn="ctr">
              <a:lnSpc>
                <a:spcPct val="90000"/>
              </a:lnSpc>
              <a:defRPr/>
            </a:pPr>
            <a:r>
              <a:rPr lang="en-US" sz="2800" dirty="0">
                <a:latin typeface="HelloChalkTalk" panose="02000603000000000000" pitchFamily="2" charset="0"/>
                <a:ea typeface="HelloChalkTalk" panose="02000603000000000000" pitchFamily="2" charset="0"/>
              </a:rPr>
              <a:t> </a:t>
            </a:r>
            <a:r>
              <a:rPr lang="en-US" sz="2800" u="sng" dirty="0">
                <a:latin typeface="HelloChalkTalk" panose="02000603000000000000" pitchFamily="2" charset="0"/>
                <a:ea typeface="HelloChalkTalk" panose="02000603000000000000" pitchFamily="2" charset="0"/>
              </a:rPr>
              <a:t>Social Studies </a:t>
            </a:r>
          </a:p>
          <a:p>
            <a:pPr algn="ctr">
              <a:lnSpc>
                <a:spcPct val="90000"/>
              </a:lnSpc>
              <a:defRPr/>
            </a:pPr>
            <a:endParaRPr lang="en-US" sz="2800" u="sng" dirty="0">
              <a:latin typeface="HelloChalkTalk" panose="02000603000000000000" pitchFamily="2" charset="0"/>
              <a:ea typeface="HelloChalkTalk" panose="02000603000000000000" pitchFamily="2" charset="0"/>
            </a:endParaRPr>
          </a:p>
          <a:p>
            <a:pPr>
              <a:lnSpc>
                <a:spcPct val="90000"/>
              </a:lnSpc>
              <a:defRPr/>
            </a:pPr>
            <a:r>
              <a:rPr lang="en-US" sz="2400" dirty="0">
                <a:latin typeface="HelloChalkTalk" panose="02000603000000000000" pitchFamily="2" charset="0"/>
                <a:ea typeface="HelloChalkTalk" panose="02000603000000000000" pitchFamily="2" charset="0"/>
              </a:rPr>
              <a:t>*  Friends, Family, Community, and Citizenship</a:t>
            </a:r>
          </a:p>
          <a:p>
            <a:pPr>
              <a:lnSpc>
                <a:spcPct val="90000"/>
              </a:lnSpc>
              <a:defRPr/>
            </a:pPr>
            <a:endParaRPr lang="en-US" sz="2400" dirty="0">
              <a:latin typeface="HelloChalkTalk" panose="02000603000000000000" pitchFamily="2" charset="0"/>
              <a:ea typeface="HelloChalkTalk" panose="02000603000000000000" pitchFamily="2" charset="0"/>
            </a:endParaRPr>
          </a:p>
          <a:p>
            <a:pPr marL="342900" indent="-342900">
              <a:lnSpc>
                <a:spcPct val="90000"/>
              </a:lnSpc>
              <a:buFont typeface="Arial" panose="020B0604020202020204" pitchFamily="34" charset="0"/>
              <a:buChar char="•"/>
              <a:defRPr/>
            </a:pPr>
            <a:r>
              <a:rPr lang="en-US" sz="2400" dirty="0">
                <a:latin typeface="HelloChalkTalk" panose="02000603000000000000" pitchFamily="2" charset="0"/>
                <a:ea typeface="HelloChalkTalk" panose="02000603000000000000" pitchFamily="2" charset="0"/>
              </a:rPr>
              <a:t>Government Systems</a:t>
            </a:r>
          </a:p>
          <a:p>
            <a:pPr marL="342900" indent="-342900">
              <a:lnSpc>
                <a:spcPct val="90000"/>
              </a:lnSpc>
              <a:buFont typeface="Arial" panose="020B0604020202020204" pitchFamily="34" charset="0"/>
              <a:buChar char="•"/>
              <a:defRPr/>
            </a:pPr>
            <a:endParaRPr lang="en-US" sz="2400" dirty="0">
              <a:latin typeface="HelloChalkTalk" panose="02000603000000000000" pitchFamily="2" charset="0"/>
              <a:ea typeface="HelloChalkTalk" panose="02000603000000000000" pitchFamily="2" charset="0"/>
            </a:endParaRPr>
          </a:p>
          <a:p>
            <a:pPr marL="342900" indent="-342900">
              <a:lnSpc>
                <a:spcPct val="90000"/>
              </a:lnSpc>
              <a:buFont typeface="Arial" panose="020B0604020202020204" pitchFamily="34" charset="0"/>
              <a:buChar char="•"/>
              <a:defRPr/>
            </a:pPr>
            <a:r>
              <a:rPr lang="en-US" sz="2400" dirty="0">
                <a:latin typeface="HelloChalkTalk" panose="02000603000000000000" pitchFamily="2" charset="0"/>
                <a:ea typeface="HelloChalkTalk" panose="02000603000000000000" pitchFamily="2" charset="0"/>
              </a:rPr>
              <a:t>Map Skills</a:t>
            </a:r>
          </a:p>
          <a:p>
            <a:pPr>
              <a:lnSpc>
                <a:spcPct val="90000"/>
              </a:lnSpc>
              <a:defRPr/>
            </a:pPr>
            <a:endParaRPr lang="en-US" sz="2400" dirty="0">
              <a:latin typeface="HelloChalkTalk" panose="02000603000000000000" pitchFamily="2" charset="0"/>
              <a:ea typeface="HelloChalkTalk" panose="02000603000000000000" pitchFamily="2" charset="0"/>
            </a:endParaRPr>
          </a:p>
          <a:p>
            <a:pPr>
              <a:lnSpc>
                <a:spcPct val="90000"/>
              </a:lnSpc>
              <a:defRPr/>
            </a:pPr>
            <a:r>
              <a:rPr lang="en-US" sz="2400" dirty="0">
                <a:latin typeface="HelloChalkTalk" panose="02000603000000000000" pitchFamily="2" charset="0"/>
                <a:ea typeface="HelloChalkTalk" panose="02000603000000000000" pitchFamily="2" charset="0"/>
              </a:rPr>
              <a:t>*  Economics</a:t>
            </a:r>
          </a:p>
          <a:p>
            <a:pPr>
              <a:lnSpc>
                <a:spcPct val="90000"/>
              </a:lnSpc>
              <a:defRPr/>
            </a:pPr>
            <a:r>
              <a:rPr lang="en-US" sz="2400" dirty="0">
                <a:latin typeface="HelloChalkTalk" panose="02000603000000000000" pitchFamily="2" charset="0"/>
                <a:ea typeface="HelloChalkTalk" panose="02000603000000000000" pitchFamily="2" charset="0"/>
              </a:rPr>
              <a:t> </a:t>
            </a:r>
          </a:p>
          <a:p>
            <a:pPr>
              <a:lnSpc>
                <a:spcPct val="90000"/>
              </a:lnSpc>
              <a:defRPr/>
            </a:pPr>
            <a:r>
              <a:rPr lang="en-US" sz="2400" dirty="0">
                <a:latin typeface="HelloChalkTalk" panose="02000603000000000000" pitchFamily="2" charset="0"/>
                <a:ea typeface="HelloChalkTalk" panose="02000603000000000000" pitchFamily="2" charset="0"/>
              </a:rPr>
              <a:t>*  History of Cultures/Artifacts</a:t>
            </a:r>
          </a:p>
        </p:txBody>
      </p:sp>
    </p:spTree>
    <p:extLst>
      <p:ext uri="{BB962C8B-B14F-4D97-AF65-F5344CB8AC3E}">
        <p14:creationId xmlns:p14="http://schemas.microsoft.com/office/powerpoint/2010/main" val="44249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14" r="8200" b="15034"/>
          <a:stretch/>
        </p:blipFill>
        <p:spPr>
          <a:xfrm>
            <a:off x="0" y="-64394"/>
            <a:ext cx="9144001" cy="6956475"/>
          </a:xfrm>
          <a:prstGeom prst="rect">
            <a:avLst/>
          </a:prstGeom>
          <a:solidFill>
            <a:srgbClr val="FFFF00"/>
          </a:solidFill>
        </p:spPr>
      </p:pic>
      <p:sp>
        <p:nvSpPr>
          <p:cNvPr id="5" name="Rectangle 4"/>
          <p:cNvSpPr/>
          <p:nvPr/>
        </p:nvSpPr>
        <p:spPr>
          <a:xfrm>
            <a:off x="4479634" y="2610854"/>
            <a:ext cx="3304797"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    </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632795" y="1562382"/>
            <a:ext cx="8215953" cy="4358116"/>
          </a:xfrm>
          <a:prstGeom prst="rect">
            <a:avLst/>
          </a:prstGeom>
          <a:noFill/>
        </p:spPr>
        <p:txBody>
          <a:bodyPr wrap="square" rtlCol="0">
            <a:spAutoFit/>
          </a:bodyPr>
          <a:lstStyle/>
          <a:p>
            <a:pPr algn="ctr">
              <a:lnSpc>
                <a:spcPct val="90000"/>
              </a:lnSpc>
              <a:defRPr/>
            </a:pPr>
            <a:r>
              <a:rPr lang="en-US" sz="2800" dirty="0">
                <a:latin typeface="HelloChalkTalk" panose="02000603000000000000" pitchFamily="2" charset="0"/>
                <a:ea typeface="HelloChalkTalk" panose="02000603000000000000" pitchFamily="2" charset="0"/>
              </a:rPr>
              <a:t>Two new school wide initiatives:  </a:t>
            </a:r>
          </a:p>
          <a:p>
            <a:pPr algn="ctr">
              <a:lnSpc>
                <a:spcPct val="90000"/>
              </a:lnSpc>
              <a:defRPr/>
            </a:pPr>
            <a:r>
              <a:rPr lang="en-US" sz="2800" b="1" u="sng" dirty="0">
                <a:solidFill>
                  <a:srgbClr val="7030A0"/>
                </a:solidFill>
                <a:latin typeface="HelloChalkTalk" panose="02000603000000000000" pitchFamily="2" charset="0"/>
                <a:ea typeface="HelloChalkTalk" panose="02000603000000000000" pitchFamily="2" charset="0"/>
              </a:rPr>
              <a:t>Morning Meeting</a:t>
            </a:r>
          </a:p>
          <a:p>
            <a:pPr algn="ctr">
              <a:lnSpc>
                <a:spcPct val="90000"/>
              </a:lnSpc>
              <a:defRPr/>
            </a:pPr>
            <a:r>
              <a:rPr lang="en-US" sz="2800" dirty="0">
                <a:latin typeface="HelloChalkTalk" panose="02000603000000000000" pitchFamily="2" charset="0"/>
                <a:ea typeface="HelloChalkTalk" panose="02000603000000000000" pitchFamily="2" charset="0"/>
              </a:rPr>
              <a:t>Greeting</a:t>
            </a:r>
          </a:p>
          <a:p>
            <a:pPr algn="ctr">
              <a:lnSpc>
                <a:spcPct val="90000"/>
              </a:lnSpc>
              <a:defRPr/>
            </a:pPr>
            <a:r>
              <a:rPr lang="en-US" sz="2800" dirty="0">
                <a:latin typeface="HelloChalkTalk" panose="02000603000000000000" pitchFamily="2" charset="0"/>
                <a:ea typeface="HelloChalkTalk" panose="02000603000000000000" pitchFamily="2" charset="0"/>
              </a:rPr>
              <a:t>Message</a:t>
            </a:r>
          </a:p>
          <a:p>
            <a:pPr algn="ctr">
              <a:lnSpc>
                <a:spcPct val="90000"/>
              </a:lnSpc>
              <a:defRPr/>
            </a:pPr>
            <a:r>
              <a:rPr lang="en-US" sz="2800" dirty="0">
                <a:latin typeface="HelloChalkTalk" panose="02000603000000000000" pitchFamily="2" charset="0"/>
                <a:ea typeface="HelloChalkTalk" panose="02000603000000000000" pitchFamily="2" charset="0"/>
              </a:rPr>
              <a:t>Activity</a:t>
            </a:r>
            <a:endParaRPr lang="en-US" sz="2800" u="sng" dirty="0">
              <a:latin typeface="HelloChalkTalk" panose="02000603000000000000" pitchFamily="2" charset="0"/>
              <a:ea typeface="HelloChalkTalk" panose="02000603000000000000" pitchFamily="2" charset="0"/>
            </a:endParaRPr>
          </a:p>
          <a:p>
            <a:pPr algn="ctr">
              <a:lnSpc>
                <a:spcPct val="90000"/>
              </a:lnSpc>
              <a:defRPr/>
            </a:pPr>
            <a:endParaRPr lang="en-US" sz="2800" u="sng" dirty="0">
              <a:latin typeface="HelloChalkTalk" panose="02000603000000000000" pitchFamily="2" charset="0"/>
              <a:ea typeface="HelloChalkTalk" panose="02000603000000000000" pitchFamily="2" charset="0"/>
            </a:endParaRPr>
          </a:p>
          <a:p>
            <a:pPr algn="ctr">
              <a:lnSpc>
                <a:spcPct val="90000"/>
              </a:lnSpc>
              <a:defRPr/>
            </a:pPr>
            <a:r>
              <a:rPr lang="en-US" sz="2800" b="1" u="sng" dirty="0">
                <a:solidFill>
                  <a:srgbClr val="7030A0"/>
                </a:solidFill>
                <a:latin typeface="HelloChalkTalk" panose="02000603000000000000" pitchFamily="2" charset="0"/>
                <a:ea typeface="HelloChalkTalk" panose="02000603000000000000" pitchFamily="2" charset="0"/>
              </a:rPr>
              <a:t>Positivity Project</a:t>
            </a:r>
          </a:p>
          <a:p>
            <a:pPr algn="ctr">
              <a:lnSpc>
                <a:spcPct val="90000"/>
              </a:lnSpc>
              <a:defRPr/>
            </a:pPr>
            <a:r>
              <a:rPr lang="en-US" sz="2800" dirty="0">
                <a:latin typeface="HelloChalkTalk" panose="02000603000000000000" pitchFamily="2" charset="0"/>
                <a:ea typeface="HelloChalkTalk" panose="02000603000000000000" pitchFamily="2" charset="0"/>
              </a:rPr>
              <a:t>Coming in the following weeks </a:t>
            </a:r>
          </a:p>
          <a:p>
            <a:pPr algn="ctr">
              <a:lnSpc>
                <a:spcPct val="90000"/>
              </a:lnSpc>
              <a:defRPr/>
            </a:pPr>
            <a:r>
              <a:rPr lang="en-US" sz="2800" dirty="0">
                <a:latin typeface="HelloChalkTalk" panose="02000603000000000000" pitchFamily="2" charset="0"/>
                <a:ea typeface="HelloChalkTalk" panose="02000603000000000000" pitchFamily="2" charset="0"/>
              </a:rPr>
              <a:t>Schoolwide program to help build positive relationships</a:t>
            </a:r>
          </a:p>
          <a:p>
            <a:pPr algn="ctr">
              <a:lnSpc>
                <a:spcPct val="90000"/>
              </a:lnSpc>
              <a:defRPr/>
            </a:pPr>
            <a:r>
              <a:rPr lang="en-US" sz="2800" dirty="0">
                <a:latin typeface="HelloChalkTalk" panose="02000603000000000000" pitchFamily="2" charset="0"/>
                <a:ea typeface="HelloChalkTalk" panose="02000603000000000000" pitchFamily="2" charset="0"/>
              </a:rPr>
              <a:t>24 Character strengths </a:t>
            </a:r>
          </a:p>
          <a:p>
            <a:pPr algn="ctr">
              <a:lnSpc>
                <a:spcPct val="90000"/>
              </a:lnSpc>
              <a:defRPr/>
            </a:pPr>
            <a:r>
              <a:rPr lang="en-US" sz="2800" dirty="0">
                <a:latin typeface="HelloChalkTalk" panose="02000603000000000000" pitchFamily="2" charset="0"/>
                <a:ea typeface="HelloChalkTalk" panose="02000603000000000000" pitchFamily="2" charset="0"/>
              </a:rPr>
              <a:t>Cultivates the mindset that other people matter</a:t>
            </a:r>
          </a:p>
        </p:txBody>
      </p:sp>
    </p:spTree>
    <p:extLst>
      <p:ext uri="{BB962C8B-B14F-4D97-AF65-F5344CB8AC3E}">
        <p14:creationId xmlns:p14="http://schemas.microsoft.com/office/powerpoint/2010/main" val="16397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C03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508" r="1920" b="13908"/>
          <a:stretch/>
        </p:blipFill>
        <p:spPr>
          <a:xfrm>
            <a:off x="0" y="-128252"/>
            <a:ext cx="9144000" cy="6896100"/>
          </a:xfrm>
          <a:prstGeom prst="rect">
            <a:avLst/>
          </a:prstGeom>
        </p:spPr>
      </p:pic>
      <p:sp>
        <p:nvSpPr>
          <p:cNvPr id="5" name="TextBox 4"/>
          <p:cNvSpPr txBox="1"/>
          <p:nvPr/>
        </p:nvSpPr>
        <p:spPr>
          <a:xfrm>
            <a:off x="559559" y="1167133"/>
            <a:ext cx="8065826" cy="1631216"/>
          </a:xfrm>
          <a:prstGeom prst="rect">
            <a:avLst/>
          </a:prstGeom>
          <a:solidFill>
            <a:srgbClr val="FFC000"/>
          </a:solidFill>
          <a:ln w="19050">
            <a:solidFill>
              <a:schemeClr val="tx1"/>
            </a:solidFill>
          </a:ln>
        </p:spPr>
        <p:txBody>
          <a:bodyPr wrap="square" rtlCol="0">
            <a:spAutoFit/>
          </a:bodyPr>
          <a:lstStyle/>
          <a:p>
            <a:r>
              <a:rPr lang="en-US" sz="2000" dirty="0">
                <a:latin typeface="Century Gothic" panose="020B0502020202020204" pitchFamily="34" charset="0"/>
                <a:ea typeface="HelloMillionaire" panose="02000603000000000000" pitchFamily="2" charset="0"/>
                <a:cs typeface="KG Lego House" charset="0"/>
              </a:rPr>
              <a:t>We will be using technology a lot this year! It’s very exciting and it is necessary. We have and will continue to use our classroom Chromebooks, laptop cart, and Computer Lab. In addition, we will begin BYOD(Bring Your Own Device) next quarter. Here is a sneak peek of what students will use:</a:t>
            </a:r>
          </a:p>
        </p:txBody>
      </p:sp>
      <p:sp>
        <p:nvSpPr>
          <p:cNvPr id="6" name="TextBox 5"/>
          <p:cNvSpPr txBox="1"/>
          <p:nvPr/>
        </p:nvSpPr>
        <p:spPr>
          <a:xfrm rot="980306">
            <a:off x="392546" y="3756062"/>
            <a:ext cx="1663700" cy="1815882"/>
          </a:xfrm>
          <a:prstGeom prst="rect">
            <a:avLst/>
          </a:prstGeom>
          <a:noFill/>
        </p:spPr>
        <p:txBody>
          <a:bodyPr wrap="square" rtlCol="0">
            <a:spAutoFit/>
          </a:bodyPr>
          <a:lstStyle/>
          <a:p>
            <a:endParaRPr lang="en-US" sz="2800" b="1" dirty="0"/>
          </a:p>
          <a:p>
            <a:r>
              <a:rPr lang="en-US" sz="2800" b="1" dirty="0"/>
              <a:t>Make smart </a:t>
            </a:r>
          </a:p>
          <a:p>
            <a:r>
              <a:rPr lang="en-US" sz="2800" b="1" dirty="0"/>
              <a:t>choices!</a:t>
            </a:r>
          </a:p>
        </p:txBody>
      </p:sp>
      <p:sp>
        <p:nvSpPr>
          <p:cNvPr id="3" name="TextBox 2"/>
          <p:cNvSpPr txBox="1"/>
          <p:nvPr/>
        </p:nvSpPr>
        <p:spPr>
          <a:xfrm>
            <a:off x="4572000" y="5377218"/>
            <a:ext cx="4053385" cy="923330"/>
          </a:xfrm>
          <a:prstGeom prst="rect">
            <a:avLst/>
          </a:prstGeom>
          <a:noFill/>
        </p:spPr>
        <p:txBody>
          <a:bodyPr wrap="square" rtlCol="0">
            <a:spAutoFit/>
          </a:bodyPr>
          <a:lstStyle/>
          <a:p>
            <a:r>
              <a:rPr lang="en-US" dirty="0">
                <a:latin typeface="KG Blank Space Solid" panose="02000000000000000000" pitchFamily="2" charset="0"/>
              </a:rPr>
              <a:t>Technology is a privilege, not a right. This means that if you abuse it, you lose it.</a:t>
            </a:r>
          </a:p>
        </p:txBody>
      </p:sp>
      <p:sp>
        <p:nvSpPr>
          <p:cNvPr id="4" name="TextBox 3"/>
          <p:cNvSpPr txBox="1"/>
          <p:nvPr/>
        </p:nvSpPr>
        <p:spPr>
          <a:xfrm>
            <a:off x="3258355" y="2798348"/>
            <a:ext cx="2472744" cy="2215991"/>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US" sz="2000" b="1" dirty="0">
                <a:solidFill>
                  <a:schemeClr val="bg1"/>
                </a:solidFill>
              </a:rPr>
              <a:t>Google Classroom</a:t>
            </a:r>
          </a:p>
          <a:p>
            <a:pPr marL="285750" indent="-285750">
              <a:buFont typeface="Arial" panose="020B0604020202020204" pitchFamily="34" charset="0"/>
              <a:buChar char="•"/>
            </a:pPr>
            <a:r>
              <a:rPr lang="en-US" sz="2000" b="1" dirty="0">
                <a:solidFill>
                  <a:schemeClr val="bg1"/>
                </a:solidFill>
              </a:rPr>
              <a:t>Freckle</a:t>
            </a:r>
          </a:p>
          <a:p>
            <a:pPr marL="285750" indent="-285750">
              <a:buFont typeface="Arial" panose="020B0604020202020204" pitchFamily="34" charset="0"/>
              <a:buChar char="•"/>
            </a:pPr>
            <a:r>
              <a:rPr lang="en-US" sz="2000" b="1" dirty="0">
                <a:solidFill>
                  <a:schemeClr val="bg1"/>
                </a:solidFill>
              </a:rPr>
              <a:t>Prodigy</a:t>
            </a:r>
          </a:p>
          <a:p>
            <a:pPr marL="285750" indent="-285750">
              <a:buFont typeface="Arial" panose="020B0604020202020204" pitchFamily="34" charset="0"/>
              <a:buChar char="•"/>
            </a:pPr>
            <a:r>
              <a:rPr lang="en-US" sz="2000" b="1" dirty="0">
                <a:solidFill>
                  <a:schemeClr val="bg1"/>
                </a:solidFill>
              </a:rPr>
              <a:t>Big Universe</a:t>
            </a:r>
          </a:p>
          <a:p>
            <a:pPr marL="285750" indent="-285750">
              <a:buFont typeface="Arial" panose="020B0604020202020204" pitchFamily="34" charset="0"/>
              <a:buChar char="•"/>
            </a:pPr>
            <a:r>
              <a:rPr lang="en-US" b="1" dirty="0">
                <a:solidFill>
                  <a:schemeClr val="bg1"/>
                </a:solidFill>
              </a:rPr>
              <a:t>Discovery Education</a:t>
            </a:r>
          </a:p>
          <a:p>
            <a:pPr marL="285750" indent="-285750">
              <a:buFont typeface="Arial" panose="020B0604020202020204" pitchFamily="34" charset="0"/>
              <a:buChar char="•"/>
            </a:pPr>
            <a:r>
              <a:rPr lang="en-US" sz="2000" b="1" dirty="0" err="1">
                <a:solidFill>
                  <a:schemeClr val="bg1"/>
                </a:solidFill>
              </a:rPr>
              <a:t>Kahoot</a:t>
            </a:r>
            <a:r>
              <a:rPr lang="en-US" sz="2000" b="1" dirty="0">
                <a:solidFill>
                  <a:schemeClr val="bg1"/>
                </a:solidFill>
              </a:rPr>
              <a:t>!</a:t>
            </a:r>
          </a:p>
          <a:p>
            <a:pPr marL="285750" indent="-285750">
              <a:buFont typeface="Arial" panose="020B0604020202020204" pitchFamily="34" charset="0"/>
              <a:buChar char="•"/>
            </a:pPr>
            <a:r>
              <a:rPr lang="en-US" sz="2000" b="1" dirty="0" err="1">
                <a:solidFill>
                  <a:schemeClr val="bg1"/>
                </a:solidFill>
              </a:rPr>
              <a:t>Tumblebooks</a:t>
            </a:r>
            <a:endParaRPr lang="en-US" sz="2000" b="1" dirty="0">
              <a:solidFill>
                <a:schemeClr val="bg1"/>
              </a:solidFill>
            </a:endParaRPr>
          </a:p>
        </p:txBody>
      </p:sp>
    </p:spTree>
    <p:extLst>
      <p:ext uri="{BB962C8B-B14F-4D97-AF65-F5344CB8AC3E}">
        <p14:creationId xmlns:p14="http://schemas.microsoft.com/office/powerpoint/2010/main" val="1247707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4" r="7664" b="20262"/>
          <a:stretch/>
        </p:blipFill>
        <p:spPr>
          <a:xfrm>
            <a:off x="-1" y="-25399"/>
            <a:ext cx="9144001" cy="6883400"/>
          </a:xfrm>
          <a:prstGeom prst="rect">
            <a:avLst/>
          </a:prstGeom>
          <a:solidFill>
            <a:srgbClr val="00FFFF"/>
          </a:solidFill>
        </p:spPr>
      </p:pic>
      <p:sp>
        <p:nvSpPr>
          <p:cNvPr id="5" name="TextBox 4"/>
          <p:cNvSpPr txBox="1"/>
          <p:nvPr/>
        </p:nvSpPr>
        <p:spPr>
          <a:xfrm>
            <a:off x="312822" y="1794220"/>
            <a:ext cx="8253662" cy="2677656"/>
          </a:xfrm>
          <a:prstGeom prst="rect">
            <a:avLst/>
          </a:prstGeom>
          <a:noFill/>
        </p:spPr>
        <p:txBody>
          <a:bodyPr wrap="square" rtlCol="0">
            <a:spAutoFit/>
          </a:bodyPr>
          <a:lstStyle/>
          <a:p>
            <a:r>
              <a:rPr lang="en-US" sz="2400" b="1" dirty="0">
                <a:latin typeface="AGByeFelicia" panose="02000603000000000000" pitchFamily="2" charset="0"/>
                <a:ea typeface="AGByeFelicia" panose="02000603000000000000" pitchFamily="2" charset="0"/>
                <a:cs typeface="KG Summer Storm Smooth" charset="0"/>
              </a:rPr>
              <a:t>*Read every night for 20 minutes (I may include a question to answer in response to reading, from Big Universe)</a:t>
            </a:r>
          </a:p>
          <a:p>
            <a:endParaRPr lang="en-US" sz="2400" b="1" dirty="0">
              <a:latin typeface="AGByeFelicia" panose="02000603000000000000" pitchFamily="2" charset="0"/>
              <a:ea typeface="AGByeFelicia" panose="02000603000000000000" pitchFamily="2" charset="0"/>
              <a:cs typeface="KG Summer Storm Smooth" charset="0"/>
            </a:endParaRPr>
          </a:p>
          <a:p>
            <a:r>
              <a:rPr lang="en-US" sz="2400" b="1" dirty="0">
                <a:latin typeface="AGByeFelicia" panose="02000603000000000000" pitchFamily="2" charset="0"/>
                <a:ea typeface="AGByeFelicia" panose="02000603000000000000" pitchFamily="2" charset="0"/>
                <a:cs typeface="KG Summer Storm Smooth" charset="0"/>
              </a:rPr>
              <a:t>*</a:t>
            </a:r>
            <a:r>
              <a:rPr lang="en-US" sz="2400" b="1" dirty="0" err="1">
                <a:latin typeface="AGByeFelicia" panose="02000603000000000000" pitchFamily="2" charset="0"/>
                <a:ea typeface="AGByeFelicia" panose="02000603000000000000" pitchFamily="2" charset="0"/>
                <a:cs typeface="KG Summer Storm Smooth" charset="0"/>
              </a:rPr>
              <a:t>Letterland</a:t>
            </a:r>
            <a:r>
              <a:rPr lang="en-US" sz="2400" b="1" dirty="0">
                <a:latin typeface="AGByeFelicia" panose="02000603000000000000" pitchFamily="2" charset="0"/>
                <a:ea typeface="AGByeFelicia" panose="02000603000000000000" pitchFamily="2" charset="0"/>
                <a:cs typeface="KG Summer Storm Smooth" charset="0"/>
              </a:rPr>
              <a:t> homework</a:t>
            </a:r>
          </a:p>
          <a:p>
            <a:endParaRPr lang="en-US" sz="2400" b="1" dirty="0">
              <a:latin typeface="AGByeFelicia" panose="02000603000000000000" pitchFamily="2" charset="0"/>
              <a:ea typeface="AGByeFelicia" panose="02000603000000000000" pitchFamily="2" charset="0"/>
              <a:cs typeface="KG Summer Storm Smooth" charset="0"/>
            </a:endParaRPr>
          </a:p>
          <a:p>
            <a:r>
              <a:rPr lang="en-US" sz="2400" b="1" dirty="0">
                <a:latin typeface="AGByeFelicia" panose="02000603000000000000" pitchFamily="2" charset="0"/>
                <a:ea typeface="AGByeFelicia" panose="02000603000000000000" pitchFamily="2" charset="0"/>
                <a:cs typeface="KG Summer Storm Smooth" charset="0"/>
              </a:rPr>
              <a:t>*Occasionally a math sheet or </a:t>
            </a:r>
          </a:p>
          <a:p>
            <a:r>
              <a:rPr lang="en-US" sz="2400" b="1" dirty="0">
                <a:latin typeface="AGByeFelicia" panose="02000603000000000000" pitchFamily="2" charset="0"/>
                <a:ea typeface="AGByeFelicia" panose="02000603000000000000" pitchFamily="2" charset="0"/>
                <a:cs typeface="KG Summer Storm Smooth" charset="0"/>
              </a:rPr>
              <a:t>  unfinished work  </a:t>
            </a:r>
          </a:p>
        </p:txBody>
      </p:sp>
    </p:spTree>
    <p:extLst>
      <p:ext uri="{BB962C8B-B14F-4D97-AF65-F5344CB8AC3E}">
        <p14:creationId xmlns:p14="http://schemas.microsoft.com/office/powerpoint/2010/main" val="179385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416" t="1021" r="7301" b="27810"/>
          <a:stretch/>
        </p:blipFill>
        <p:spPr>
          <a:xfrm>
            <a:off x="-12879" y="77273"/>
            <a:ext cx="9144000" cy="6858001"/>
          </a:xfrm>
          <a:prstGeom prst="rect">
            <a:avLst/>
          </a:prstGeom>
        </p:spPr>
      </p:pic>
      <p:sp>
        <p:nvSpPr>
          <p:cNvPr id="4" name="TextBox 3"/>
          <p:cNvSpPr txBox="1"/>
          <p:nvPr/>
        </p:nvSpPr>
        <p:spPr>
          <a:xfrm>
            <a:off x="734095" y="1918952"/>
            <a:ext cx="8126569" cy="3452035"/>
          </a:xfrm>
          <a:prstGeom prst="rect">
            <a:avLst/>
          </a:prstGeom>
          <a:noFill/>
        </p:spPr>
        <p:txBody>
          <a:bodyPr wrap="square" rtlCol="0">
            <a:spAutoFit/>
          </a:bodyPr>
          <a:lstStyle/>
          <a:p>
            <a:pPr marL="571500" indent="-571500">
              <a:lnSpc>
                <a:spcPct val="80000"/>
              </a:lnSpc>
              <a:buFont typeface="Arial" panose="020B0604020202020204" pitchFamily="34" charset="0"/>
              <a:buChar char="•"/>
              <a:defRPr/>
            </a:pPr>
            <a:r>
              <a:rPr lang="en-US" sz="4000" dirty="0">
                <a:solidFill>
                  <a:srgbClr val="7030A0"/>
                </a:solidFill>
                <a:latin typeface="AG180Days" panose="02000603000000000000" pitchFamily="2" charset="0"/>
                <a:ea typeface="AG180Days" panose="02000603000000000000" pitchFamily="2" charset="0"/>
              </a:rPr>
              <a:t>SOAR Run: August 30 8:40 – 9:00</a:t>
            </a:r>
          </a:p>
          <a:p>
            <a:pPr algn="ctr">
              <a:lnSpc>
                <a:spcPct val="80000"/>
              </a:lnSpc>
              <a:defRPr/>
            </a:pPr>
            <a:endParaRPr lang="en-US" sz="4400" b="1" u="sng" dirty="0">
              <a:latin typeface="AG180Days" panose="02000603000000000000" pitchFamily="2" charset="0"/>
              <a:ea typeface="AG180Days" panose="02000603000000000000" pitchFamily="2" charset="0"/>
            </a:endParaRPr>
          </a:p>
          <a:p>
            <a:pPr algn="ctr">
              <a:lnSpc>
                <a:spcPct val="80000"/>
              </a:lnSpc>
              <a:defRPr/>
            </a:pPr>
            <a:r>
              <a:rPr lang="en-US" sz="4400" b="1" u="sng" dirty="0">
                <a:latin typeface="AG180Days" panose="02000603000000000000" pitchFamily="2" charset="0"/>
                <a:ea typeface="AG180Days" panose="02000603000000000000" pitchFamily="2" charset="0"/>
              </a:rPr>
              <a:t>Field Trips</a:t>
            </a:r>
          </a:p>
          <a:p>
            <a:pPr marL="571500" indent="-571500">
              <a:lnSpc>
                <a:spcPct val="80000"/>
              </a:lnSpc>
              <a:buFont typeface="Arial" panose="020B0604020202020204" pitchFamily="34" charset="0"/>
              <a:buChar char="•"/>
              <a:defRPr/>
            </a:pPr>
            <a:r>
              <a:rPr lang="en-US" sz="3600" dirty="0">
                <a:latin typeface="AG180Days" panose="02000603000000000000" pitchFamily="2" charset="0"/>
                <a:ea typeface="AG180Days" panose="02000603000000000000" pitchFamily="2" charset="0"/>
              </a:rPr>
              <a:t>Museum of Life and Science</a:t>
            </a:r>
          </a:p>
          <a:p>
            <a:pPr marL="571500" indent="-571500">
              <a:lnSpc>
                <a:spcPct val="80000"/>
              </a:lnSpc>
              <a:buFont typeface="Arial" panose="020B0604020202020204" pitchFamily="34" charset="0"/>
              <a:buChar char="•"/>
              <a:defRPr/>
            </a:pPr>
            <a:r>
              <a:rPr lang="en-US" sz="3600" dirty="0">
                <a:solidFill>
                  <a:srgbClr val="FF3399"/>
                </a:solidFill>
                <a:latin typeface="AG180Days" panose="02000603000000000000" pitchFamily="2" charset="0"/>
                <a:ea typeface="AG180Days" panose="02000603000000000000" pitchFamily="2" charset="0"/>
              </a:rPr>
              <a:t>Science is Fun  - Sound</a:t>
            </a:r>
            <a:endParaRPr lang="en-US" sz="3600" dirty="0">
              <a:solidFill>
                <a:srgbClr val="FF3399"/>
              </a:solidFill>
              <a:latin typeface="Comic Sans MS" pitchFamily="66" charset="0"/>
            </a:endParaRPr>
          </a:p>
          <a:p>
            <a:pPr marL="571500" indent="-571500">
              <a:lnSpc>
                <a:spcPct val="80000"/>
              </a:lnSpc>
              <a:buFont typeface="Arial" panose="020B0604020202020204" pitchFamily="34" charset="0"/>
              <a:buChar char="•"/>
              <a:defRPr/>
            </a:pPr>
            <a:r>
              <a:rPr lang="en-US" sz="3600" dirty="0">
                <a:solidFill>
                  <a:srgbClr val="00FF00"/>
                </a:solidFill>
                <a:latin typeface="AG180Days" panose="02000603000000000000" pitchFamily="2" charset="0"/>
                <a:ea typeface="AG180Days" panose="02000603000000000000" pitchFamily="2" charset="0"/>
              </a:rPr>
              <a:t>The Mordecai House</a:t>
            </a:r>
          </a:p>
          <a:p>
            <a:pPr>
              <a:lnSpc>
                <a:spcPct val="80000"/>
              </a:lnSpc>
              <a:defRPr/>
            </a:pPr>
            <a:endParaRPr lang="en-US" sz="3600" dirty="0">
              <a:solidFill>
                <a:srgbClr val="00FF00"/>
              </a:solidFill>
              <a:latin typeface="AG180Days" panose="02000603000000000000" pitchFamily="2" charset="0"/>
              <a:ea typeface="AG180Days" panose="02000603000000000000" pitchFamily="2" charset="0"/>
            </a:endParaRPr>
          </a:p>
        </p:txBody>
      </p:sp>
    </p:spTree>
    <p:extLst>
      <p:ext uri="{BB962C8B-B14F-4D97-AF65-F5344CB8AC3E}">
        <p14:creationId xmlns:p14="http://schemas.microsoft.com/office/powerpoint/2010/main" val="48820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17" r="1449" b="2623"/>
          <a:stretch/>
        </p:blipFill>
        <p:spPr>
          <a:xfrm>
            <a:off x="0" y="-14067"/>
            <a:ext cx="9144000" cy="6872068"/>
          </a:xfrm>
          <a:prstGeom prst="rect">
            <a:avLst/>
          </a:prstGeom>
          <a:solidFill>
            <a:srgbClr val="00FFFF"/>
          </a:solidFill>
        </p:spPr>
      </p:pic>
      <p:graphicFrame>
        <p:nvGraphicFramePr>
          <p:cNvPr id="3" name="Table 2"/>
          <p:cNvGraphicFramePr>
            <a:graphicFrameLocks noGrp="1"/>
          </p:cNvGraphicFramePr>
          <p:nvPr>
            <p:extLst>
              <p:ext uri="{D42A27DB-BD31-4B8C-83A1-F6EECF244321}">
                <p14:modId xmlns:p14="http://schemas.microsoft.com/office/powerpoint/2010/main" val="3022172486"/>
              </p:ext>
            </p:extLst>
          </p:nvPr>
        </p:nvGraphicFramePr>
        <p:xfrm>
          <a:off x="1815921" y="1378039"/>
          <a:ext cx="6851561" cy="5027914"/>
        </p:xfrm>
        <a:graphic>
          <a:graphicData uri="http://schemas.openxmlformats.org/drawingml/2006/table">
            <a:tbl>
              <a:tblPr>
                <a:tableStyleId>{5C22544A-7EE6-4342-B048-85BDC9FD1C3A}</a:tableStyleId>
              </a:tblPr>
              <a:tblGrid>
                <a:gridCol w="1734117">
                  <a:extLst>
                    <a:ext uri="{9D8B030D-6E8A-4147-A177-3AD203B41FA5}">
                      <a16:colId xmlns:a16="http://schemas.microsoft.com/office/drawing/2014/main" val="20000"/>
                    </a:ext>
                  </a:extLst>
                </a:gridCol>
                <a:gridCol w="5117444">
                  <a:extLst>
                    <a:ext uri="{9D8B030D-6E8A-4147-A177-3AD203B41FA5}">
                      <a16:colId xmlns:a16="http://schemas.microsoft.com/office/drawing/2014/main" val="20001"/>
                    </a:ext>
                  </a:extLst>
                </a:gridCol>
              </a:tblGrid>
              <a:tr h="989098">
                <a:tc>
                  <a:txBody>
                    <a:bodyPr/>
                    <a:lstStyle/>
                    <a:p>
                      <a:pPr marL="0" marR="0" algn="ctr">
                        <a:spcBef>
                          <a:spcPts val="0"/>
                        </a:spcBef>
                        <a:spcAft>
                          <a:spcPts val="0"/>
                        </a:spcAft>
                      </a:pPr>
                      <a:r>
                        <a:rPr lang="en-US" sz="2000" b="1" dirty="0">
                          <a:effectLst/>
                        </a:rPr>
                        <a:t>Level</a:t>
                      </a:r>
                    </a:p>
                    <a:p>
                      <a:pPr marL="0" marR="0" algn="ctr">
                        <a:spcBef>
                          <a:spcPts val="0"/>
                        </a:spcBef>
                        <a:spcAft>
                          <a:spcPts val="0"/>
                        </a:spcAft>
                      </a:pPr>
                      <a:r>
                        <a:rPr lang="en-US" sz="2000" b="1" dirty="0">
                          <a:effectLst/>
                        </a:rPr>
                        <a:t>4</a:t>
                      </a:r>
                      <a:endParaRPr lang="en-US" sz="2000" b="1" dirty="0">
                        <a:effectLst/>
                        <a:latin typeface="Times New Roman" panose="02020603050405020304" pitchFamily="18" charset="0"/>
                      </a:endParaRPr>
                    </a:p>
                  </a:txBody>
                  <a:tcPr marL="49572" marR="49572" marT="0" marB="0" anchor="ctr">
                    <a:solidFill>
                      <a:srgbClr val="FFFF99"/>
                    </a:solidFill>
                  </a:tcPr>
                </a:tc>
                <a:tc>
                  <a:txBody>
                    <a:bodyPr/>
                    <a:lstStyle/>
                    <a:p>
                      <a:pPr marL="0" marR="0" algn="l">
                        <a:spcBef>
                          <a:spcPts val="0"/>
                        </a:spcBef>
                        <a:spcAft>
                          <a:spcPts val="0"/>
                        </a:spcAft>
                      </a:pPr>
                      <a:r>
                        <a:rPr lang="en-US" sz="2000" b="1" dirty="0">
                          <a:effectLst/>
                        </a:rPr>
                        <a:t>Extends</a:t>
                      </a:r>
                      <a:r>
                        <a:rPr lang="en-US" sz="2000" b="0" dirty="0">
                          <a:effectLst/>
                        </a:rPr>
                        <a:t> targeted grade level standards</a:t>
                      </a:r>
                    </a:p>
                    <a:p>
                      <a:pPr marL="0" marR="0" algn="ctr">
                        <a:spcBef>
                          <a:spcPts val="0"/>
                        </a:spcBef>
                        <a:spcAft>
                          <a:spcPts val="0"/>
                        </a:spcAft>
                      </a:pPr>
                      <a:r>
                        <a:rPr lang="en-US" sz="2000" kern="0" dirty="0">
                          <a:effectLst/>
                        </a:rPr>
                        <a:t>“Since I can do/get this, I can figure out new things!”</a:t>
                      </a:r>
                      <a:endParaRPr lang="en-US" sz="2000" b="1" kern="0" dirty="0">
                        <a:effectLst/>
                        <a:latin typeface="Times New Roman" panose="02020603050405020304" pitchFamily="18" charset="0"/>
                      </a:endParaRPr>
                    </a:p>
                  </a:txBody>
                  <a:tcPr marL="49572" marR="49572" marT="0" marB="0" anchor="ctr">
                    <a:solidFill>
                      <a:srgbClr val="FFFF99"/>
                    </a:solidFill>
                  </a:tcPr>
                </a:tc>
                <a:extLst>
                  <a:ext uri="{0D108BD9-81ED-4DB2-BD59-A6C34878D82A}">
                    <a16:rowId xmlns:a16="http://schemas.microsoft.com/office/drawing/2014/main" val="10000"/>
                  </a:ext>
                </a:extLst>
              </a:tr>
              <a:tr h="1071522">
                <a:tc>
                  <a:txBody>
                    <a:bodyPr/>
                    <a:lstStyle/>
                    <a:p>
                      <a:pPr marL="0" marR="0" algn="ctr">
                        <a:spcBef>
                          <a:spcPts val="0"/>
                        </a:spcBef>
                        <a:spcAft>
                          <a:spcPts val="0"/>
                        </a:spcAft>
                      </a:pPr>
                      <a:r>
                        <a:rPr lang="en-US" sz="2000" b="1" dirty="0">
                          <a:effectLst/>
                        </a:rPr>
                        <a:t>Level</a:t>
                      </a:r>
                    </a:p>
                    <a:p>
                      <a:pPr marL="0" marR="0" algn="ctr">
                        <a:spcBef>
                          <a:spcPts val="0"/>
                        </a:spcBef>
                        <a:spcAft>
                          <a:spcPts val="0"/>
                        </a:spcAft>
                      </a:pPr>
                      <a:r>
                        <a:rPr lang="en-US" sz="2000" b="1" dirty="0">
                          <a:effectLst/>
                        </a:rPr>
                        <a:t>3</a:t>
                      </a:r>
                      <a:endParaRPr lang="en-US" sz="2000" b="1" dirty="0">
                        <a:effectLst/>
                        <a:latin typeface="Times New Roman" panose="02020603050405020304" pitchFamily="18" charset="0"/>
                      </a:endParaRPr>
                    </a:p>
                  </a:txBody>
                  <a:tcPr marL="49572" marR="49572" marT="0" marB="0" anchor="ctr">
                    <a:solidFill>
                      <a:srgbClr val="FFFF99"/>
                    </a:solidFill>
                  </a:tcPr>
                </a:tc>
                <a:tc>
                  <a:txBody>
                    <a:bodyPr/>
                    <a:lstStyle/>
                    <a:p>
                      <a:pPr marL="0" marR="0" algn="l">
                        <a:spcBef>
                          <a:spcPts val="0"/>
                        </a:spcBef>
                        <a:spcAft>
                          <a:spcPts val="0"/>
                        </a:spcAft>
                      </a:pPr>
                      <a:r>
                        <a:rPr lang="en-US" sz="2000" dirty="0">
                          <a:effectLst/>
                        </a:rPr>
                        <a:t>Demonstrates </a:t>
                      </a:r>
                      <a:r>
                        <a:rPr lang="en-US" sz="2000" b="1" dirty="0">
                          <a:effectLst/>
                        </a:rPr>
                        <a:t>proficiency</a:t>
                      </a:r>
                      <a:r>
                        <a:rPr lang="en-US" sz="2000" dirty="0">
                          <a:effectLst/>
                        </a:rPr>
                        <a:t> of targeted grade level standards.</a:t>
                      </a:r>
                    </a:p>
                    <a:p>
                      <a:pPr marL="0" marR="0" algn="ctr">
                        <a:spcBef>
                          <a:spcPts val="0"/>
                        </a:spcBef>
                        <a:spcAft>
                          <a:spcPts val="0"/>
                        </a:spcAft>
                      </a:pPr>
                      <a:r>
                        <a:rPr lang="en-US" sz="2000" kern="0" dirty="0">
                          <a:effectLst/>
                        </a:rPr>
                        <a:t>“I get it! I can do it well!”</a:t>
                      </a:r>
                      <a:endParaRPr lang="en-US" sz="2000" b="1" kern="0" dirty="0">
                        <a:effectLst/>
                        <a:latin typeface="Times New Roman" panose="02020603050405020304" pitchFamily="18" charset="0"/>
                      </a:endParaRPr>
                    </a:p>
                  </a:txBody>
                  <a:tcPr marL="49572" marR="49572" marT="0" marB="0" anchor="ctr">
                    <a:solidFill>
                      <a:srgbClr val="FFFF99"/>
                    </a:solidFill>
                  </a:tcPr>
                </a:tc>
                <a:extLst>
                  <a:ext uri="{0D108BD9-81ED-4DB2-BD59-A6C34878D82A}">
                    <a16:rowId xmlns:a16="http://schemas.microsoft.com/office/drawing/2014/main" val="10001"/>
                  </a:ext>
                </a:extLst>
              </a:tr>
              <a:tr h="989098">
                <a:tc>
                  <a:txBody>
                    <a:bodyPr/>
                    <a:lstStyle/>
                    <a:p>
                      <a:pPr marL="0" marR="0" algn="ctr">
                        <a:spcBef>
                          <a:spcPts val="0"/>
                        </a:spcBef>
                        <a:spcAft>
                          <a:spcPts val="0"/>
                        </a:spcAft>
                      </a:pPr>
                      <a:r>
                        <a:rPr lang="en-US" sz="2000" b="1" dirty="0">
                          <a:effectLst/>
                        </a:rPr>
                        <a:t>Level</a:t>
                      </a:r>
                    </a:p>
                    <a:p>
                      <a:pPr marL="0" marR="0" algn="ctr">
                        <a:spcBef>
                          <a:spcPts val="0"/>
                        </a:spcBef>
                        <a:spcAft>
                          <a:spcPts val="0"/>
                        </a:spcAft>
                      </a:pPr>
                      <a:r>
                        <a:rPr lang="en-US" sz="2000" b="1" dirty="0">
                          <a:effectLst/>
                        </a:rPr>
                        <a:t>2</a:t>
                      </a:r>
                      <a:endParaRPr lang="en-US" sz="2000" b="1" dirty="0">
                        <a:effectLst/>
                        <a:latin typeface="Times New Roman" panose="02020603050405020304" pitchFamily="18" charset="0"/>
                      </a:endParaRPr>
                    </a:p>
                  </a:txBody>
                  <a:tcPr marL="49572" marR="49572" marT="0" marB="0" anchor="ctr">
                    <a:solidFill>
                      <a:srgbClr val="FFFF99"/>
                    </a:solidFill>
                  </a:tcPr>
                </a:tc>
                <a:tc>
                  <a:txBody>
                    <a:bodyPr/>
                    <a:lstStyle/>
                    <a:p>
                      <a:pPr marL="0" marR="0" algn="l">
                        <a:spcBef>
                          <a:spcPts val="0"/>
                        </a:spcBef>
                        <a:spcAft>
                          <a:spcPts val="0"/>
                        </a:spcAft>
                      </a:pPr>
                      <a:r>
                        <a:rPr lang="en-US" sz="2000" b="1" dirty="0">
                          <a:effectLst/>
                        </a:rPr>
                        <a:t>Needs support </a:t>
                      </a:r>
                      <a:r>
                        <a:rPr lang="en-US" sz="2000" dirty="0">
                          <a:effectLst/>
                        </a:rPr>
                        <a:t>to meet targeted grade level standards.</a:t>
                      </a:r>
                    </a:p>
                    <a:p>
                      <a:pPr marL="0" marR="0" algn="ctr">
                        <a:spcBef>
                          <a:spcPts val="0"/>
                        </a:spcBef>
                        <a:spcAft>
                          <a:spcPts val="0"/>
                        </a:spcAft>
                      </a:pPr>
                      <a:r>
                        <a:rPr lang="en-US" sz="2000" dirty="0">
                          <a:effectLst/>
                        </a:rPr>
                        <a:t>“I almost get it but I need help.”</a:t>
                      </a:r>
                      <a:endParaRPr lang="en-US" sz="2000" dirty="0">
                        <a:effectLst/>
                        <a:latin typeface="Times New Roman" panose="02020603050405020304" pitchFamily="18" charset="0"/>
                        <a:ea typeface="Times New Roman" panose="02020603050405020304" pitchFamily="18" charset="0"/>
                      </a:endParaRPr>
                    </a:p>
                  </a:txBody>
                  <a:tcPr marL="49572" marR="49572" marT="0" marB="0" anchor="ctr">
                    <a:solidFill>
                      <a:srgbClr val="FFFF99"/>
                    </a:solidFill>
                  </a:tcPr>
                </a:tc>
                <a:extLst>
                  <a:ext uri="{0D108BD9-81ED-4DB2-BD59-A6C34878D82A}">
                    <a16:rowId xmlns:a16="http://schemas.microsoft.com/office/drawing/2014/main" val="10002"/>
                  </a:ext>
                </a:extLst>
              </a:tr>
              <a:tr h="989098">
                <a:tc>
                  <a:txBody>
                    <a:bodyPr/>
                    <a:lstStyle/>
                    <a:p>
                      <a:pPr marL="0" marR="0" algn="ctr">
                        <a:spcBef>
                          <a:spcPts val="0"/>
                        </a:spcBef>
                        <a:spcAft>
                          <a:spcPts val="0"/>
                        </a:spcAft>
                      </a:pPr>
                      <a:r>
                        <a:rPr lang="en-US" sz="2000" b="1" dirty="0">
                          <a:effectLst/>
                        </a:rPr>
                        <a:t>Level</a:t>
                      </a:r>
                    </a:p>
                    <a:p>
                      <a:pPr marL="0" marR="0" algn="ctr">
                        <a:spcBef>
                          <a:spcPts val="0"/>
                        </a:spcBef>
                        <a:spcAft>
                          <a:spcPts val="0"/>
                        </a:spcAft>
                      </a:pPr>
                      <a:r>
                        <a:rPr lang="en-US" sz="2000" b="1" dirty="0">
                          <a:effectLst/>
                        </a:rPr>
                        <a:t>1</a:t>
                      </a:r>
                      <a:endParaRPr lang="en-US" sz="2000" b="1" dirty="0">
                        <a:effectLst/>
                        <a:latin typeface="Times New Roman" panose="02020603050405020304" pitchFamily="18" charset="0"/>
                      </a:endParaRPr>
                    </a:p>
                  </a:txBody>
                  <a:tcPr marL="49572" marR="49572" marT="0" marB="0" anchor="ctr">
                    <a:solidFill>
                      <a:srgbClr val="FFFF99"/>
                    </a:solidFill>
                  </a:tcPr>
                </a:tc>
                <a:tc>
                  <a:txBody>
                    <a:bodyPr/>
                    <a:lstStyle/>
                    <a:p>
                      <a:pPr marL="0" marR="0" algn="l">
                        <a:spcBef>
                          <a:spcPts val="0"/>
                        </a:spcBef>
                        <a:spcAft>
                          <a:spcPts val="0"/>
                        </a:spcAft>
                      </a:pPr>
                      <a:r>
                        <a:rPr lang="en-US" sz="2000" b="1" dirty="0">
                          <a:effectLst/>
                        </a:rPr>
                        <a:t>Insufficient performance </a:t>
                      </a:r>
                      <a:r>
                        <a:rPr lang="en-US" sz="2000" dirty="0">
                          <a:effectLst/>
                        </a:rPr>
                        <a:t>of targeted grade level standards.</a:t>
                      </a:r>
                    </a:p>
                    <a:p>
                      <a:pPr marL="0" marR="0" algn="ctr">
                        <a:spcBef>
                          <a:spcPts val="0"/>
                        </a:spcBef>
                        <a:spcAft>
                          <a:spcPts val="0"/>
                        </a:spcAft>
                      </a:pPr>
                      <a:r>
                        <a:rPr lang="en-US" sz="2000" dirty="0">
                          <a:effectLst/>
                        </a:rPr>
                        <a:t>“I don’t get it yet. I need help.”</a:t>
                      </a:r>
                      <a:endParaRPr lang="en-US" sz="2000" dirty="0">
                        <a:effectLst/>
                        <a:latin typeface="Times New Roman" panose="02020603050405020304" pitchFamily="18" charset="0"/>
                        <a:ea typeface="Times New Roman" panose="02020603050405020304" pitchFamily="18" charset="0"/>
                      </a:endParaRPr>
                    </a:p>
                  </a:txBody>
                  <a:tcPr marL="49572" marR="49572" marT="0" marB="0" anchor="ctr">
                    <a:solidFill>
                      <a:srgbClr val="FFFF99"/>
                    </a:solidFill>
                  </a:tcPr>
                </a:tc>
                <a:extLst>
                  <a:ext uri="{0D108BD9-81ED-4DB2-BD59-A6C34878D82A}">
                    <a16:rowId xmlns:a16="http://schemas.microsoft.com/office/drawing/2014/main" val="10003"/>
                  </a:ext>
                </a:extLst>
              </a:tr>
              <a:tr h="989098">
                <a:tc>
                  <a:txBody>
                    <a:bodyPr/>
                    <a:lstStyle/>
                    <a:p>
                      <a:pPr marL="0" marR="0" algn="ctr">
                        <a:spcBef>
                          <a:spcPts val="0"/>
                        </a:spcBef>
                        <a:spcAft>
                          <a:spcPts val="0"/>
                        </a:spcAft>
                      </a:pPr>
                      <a:r>
                        <a:rPr lang="en-US" sz="2000" b="1" dirty="0">
                          <a:effectLst/>
                        </a:rPr>
                        <a:t>“P”</a:t>
                      </a:r>
                      <a:endParaRPr lang="en-US" sz="2000" b="1" dirty="0">
                        <a:effectLst/>
                        <a:latin typeface="Times New Roman" panose="02020603050405020304" pitchFamily="18" charset="0"/>
                      </a:endParaRPr>
                    </a:p>
                  </a:txBody>
                  <a:tcPr marL="49572" marR="49572" marT="0" marB="0" anchor="ctr">
                    <a:solidFill>
                      <a:srgbClr val="FFFF99"/>
                    </a:solidFill>
                  </a:tcPr>
                </a:tc>
                <a:tc>
                  <a:txBody>
                    <a:bodyPr/>
                    <a:lstStyle/>
                    <a:p>
                      <a:pPr marL="0" marR="0" algn="l">
                        <a:spcBef>
                          <a:spcPts val="0"/>
                        </a:spcBef>
                        <a:spcAft>
                          <a:spcPts val="0"/>
                        </a:spcAft>
                      </a:pPr>
                      <a:r>
                        <a:rPr lang="en-US" sz="2000" dirty="0">
                          <a:effectLst/>
                        </a:rPr>
                        <a:t>This work is </a:t>
                      </a:r>
                      <a:r>
                        <a:rPr lang="en-US" sz="2000" b="1" dirty="0">
                          <a:effectLst/>
                        </a:rPr>
                        <a:t>not</a:t>
                      </a:r>
                      <a:r>
                        <a:rPr lang="en-US" sz="2000" dirty="0">
                          <a:effectLst/>
                        </a:rPr>
                        <a:t> being </a:t>
                      </a:r>
                      <a:r>
                        <a:rPr lang="en-US" sz="2000" b="1" dirty="0">
                          <a:effectLst/>
                        </a:rPr>
                        <a:t>assessed</a:t>
                      </a:r>
                      <a:r>
                        <a:rPr lang="en-US" sz="2000" dirty="0">
                          <a:effectLst/>
                        </a:rPr>
                        <a:t>. </a:t>
                      </a:r>
                    </a:p>
                    <a:p>
                      <a:pPr marL="0" marR="0" algn="ctr">
                        <a:spcBef>
                          <a:spcPts val="0"/>
                        </a:spcBef>
                        <a:spcAft>
                          <a:spcPts val="0"/>
                        </a:spcAft>
                      </a:pPr>
                      <a:r>
                        <a:rPr lang="en-US" sz="2000" dirty="0">
                          <a:effectLst/>
                        </a:rPr>
                        <a:t> “I am practicing a new skill.”</a:t>
                      </a:r>
                      <a:endParaRPr lang="en-US" sz="2000" dirty="0">
                        <a:effectLst/>
                        <a:latin typeface="Times New Roman" panose="02020603050405020304" pitchFamily="18" charset="0"/>
                        <a:ea typeface="Times New Roman" panose="02020603050405020304" pitchFamily="18" charset="0"/>
                      </a:endParaRPr>
                    </a:p>
                  </a:txBody>
                  <a:tcPr marL="49572" marR="49572" marT="0" marB="0" anchor="ctr">
                    <a:solidFill>
                      <a:srgbClr val="FFFF9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602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5ABE"/>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553" t="802" r="3364" b="1439"/>
          <a:stretch/>
        </p:blipFill>
        <p:spPr>
          <a:xfrm>
            <a:off x="-1" y="-1"/>
            <a:ext cx="9144001" cy="6858001"/>
          </a:xfrm>
          <a:prstGeom prst="rect">
            <a:avLst/>
          </a:prstGeom>
          <a:noFill/>
        </p:spPr>
      </p:pic>
      <p:sp>
        <p:nvSpPr>
          <p:cNvPr id="12" name="TextBox 11"/>
          <p:cNvSpPr txBox="1"/>
          <p:nvPr/>
        </p:nvSpPr>
        <p:spPr>
          <a:xfrm>
            <a:off x="518615" y="1255594"/>
            <a:ext cx="8093122" cy="5133713"/>
          </a:xfrm>
          <a:prstGeom prst="rect">
            <a:avLst/>
          </a:prstGeom>
          <a:noFill/>
        </p:spPr>
        <p:txBody>
          <a:bodyPr wrap="square" rtlCol="0">
            <a:spAutoFit/>
          </a:bodyPr>
          <a:lstStyle/>
          <a:p>
            <a:pPr algn="ctr">
              <a:lnSpc>
                <a:spcPct val="80000"/>
              </a:lnSpc>
              <a:defRPr/>
            </a:pPr>
            <a:r>
              <a:rPr lang="en-US" altLang="en-US" sz="2400" b="1" u="sng" dirty="0" err="1"/>
              <a:t>IStation</a:t>
            </a:r>
            <a:endParaRPr lang="en-US" altLang="en-US" sz="2400" b="1" u="sng" dirty="0"/>
          </a:p>
          <a:p>
            <a:pPr>
              <a:lnSpc>
                <a:spcPct val="80000"/>
              </a:lnSpc>
              <a:buFont typeface="Arial" panose="020B0604020202020204" pitchFamily="34" charset="0"/>
              <a:buChar char="•"/>
              <a:defRPr/>
            </a:pPr>
            <a:r>
              <a:rPr lang="en-US" altLang="en-US" sz="2000" b="1" dirty="0"/>
              <a:t>New Reading assessment tool replacing </a:t>
            </a:r>
            <a:r>
              <a:rPr lang="en-US" altLang="en-US" sz="2000" b="1" dirty="0" err="1"/>
              <a:t>Mclass</a:t>
            </a:r>
            <a:r>
              <a:rPr lang="en-US" altLang="en-US" sz="2000" b="1" dirty="0"/>
              <a:t> and will be implemented in the fall.</a:t>
            </a:r>
          </a:p>
          <a:p>
            <a:pPr>
              <a:lnSpc>
                <a:spcPct val="80000"/>
              </a:lnSpc>
              <a:buFont typeface="Arial" panose="020B0604020202020204" pitchFamily="34" charset="0"/>
              <a:buChar char="•"/>
              <a:defRPr/>
            </a:pPr>
            <a:r>
              <a:rPr lang="en-US" altLang="en-US" sz="2000" dirty="0"/>
              <a:t>Progress will be measured on Lexile scores instead of letter leveling system.</a:t>
            </a:r>
          </a:p>
          <a:p>
            <a:pPr>
              <a:lnSpc>
                <a:spcPct val="80000"/>
              </a:lnSpc>
              <a:defRPr/>
            </a:pPr>
            <a:endParaRPr lang="en-US" altLang="en-US" sz="2000" b="1" dirty="0"/>
          </a:p>
          <a:p>
            <a:pPr algn="ctr">
              <a:lnSpc>
                <a:spcPct val="80000"/>
              </a:lnSpc>
              <a:defRPr/>
            </a:pPr>
            <a:r>
              <a:rPr lang="en-US" altLang="en-US" sz="2000" b="1" u="sng" dirty="0"/>
              <a:t>NKT</a:t>
            </a:r>
          </a:p>
          <a:p>
            <a:pPr>
              <a:defRPr/>
            </a:pPr>
            <a:r>
              <a:rPr lang="en-US" sz="2000" b="1" u="sng" dirty="0"/>
              <a:t>N</a:t>
            </a:r>
            <a:r>
              <a:rPr lang="en-US" sz="2000" b="1" dirty="0"/>
              <a:t>umber </a:t>
            </a:r>
            <a:r>
              <a:rPr lang="en-US" sz="2000" b="1" u="sng" dirty="0"/>
              <a:t>K</a:t>
            </a:r>
            <a:r>
              <a:rPr lang="en-US" sz="2000" b="1" dirty="0"/>
              <a:t>nowledge </a:t>
            </a:r>
            <a:r>
              <a:rPr lang="en-US" sz="2000" b="1" u="sng" dirty="0"/>
              <a:t>T</a:t>
            </a:r>
            <a:r>
              <a:rPr lang="en-US" sz="2000" b="1" dirty="0"/>
              <a:t>est </a:t>
            </a:r>
            <a:r>
              <a:rPr lang="en-US" sz="2000" dirty="0"/>
              <a:t>is administered at the beginning, </a:t>
            </a:r>
          </a:p>
          <a:p>
            <a:pPr>
              <a:defRPr/>
            </a:pPr>
            <a:r>
              <a:rPr lang="en-US" sz="2000" dirty="0"/>
              <a:t>middle, and end of the year. It measures the student‘s </a:t>
            </a:r>
          </a:p>
          <a:p>
            <a:pPr>
              <a:defRPr/>
            </a:pPr>
            <a:r>
              <a:rPr lang="en-US" sz="2000" dirty="0"/>
              <a:t>understanding of comparing numbers, finding sums and </a:t>
            </a:r>
          </a:p>
          <a:p>
            <a:pPr>
              <a:defRPr/>
            </a:pPr>
            <a:r>
              <a:rPr lang="en-US" sz="2000" dirty="0"/>
              <a:t>differences, and greater than/less than. Students answer the </a:t>
            </a:r>
          </a:p>
          <a:p>
            <a:pPr>
              <a:defRPr/>
            </a:pPr>
            <a:r>
              <a:rPr lang="en-US" sz="2000" dirty="0"/>
              <a:t>questions using mental math strategies. Results from this assessment are </a:t>
            </a:r>
          </a:p>
          <a:p>
            <a:pPr>
              <a:defRPr/>
            </a:pPr>
            <a:r>
              <a:rPr lang="en-US" sz="2000" dirty="0"/>
              <a:t>Used to drive classroom instruction.</a:t>
            </a:r>
          </a:p>
          <a:p>
            <a:pPr>
              <a:lnSpc>
                <a:spcPct val="80000"/>
              </a:lnSpc>
              <a:defRPr/>
            </a:pPr>
            <a:r>
              <a:rPr lang="en-US" altLang="en-US" sz="2000" b="1" dirty="0">
                <a:latin typeface="+mj-lt"/>
              </a:rPr>
              <a:t>*Benchmarks: </a:t>
            </a:r>
          </a:p>
          <a:p>
            <a:pPr>
              <a:defRPr/>
            </a:pPr>
            <a:r>
              <a:rPr lang="en-US" sz="2000" b="1" dirty="0"/>
              <a:t>    BOY: proficient 19+, strategic 17-18, intensive: 16 and below</a:t>
            </a:r>
          </a:p>
          <a:p>
            <a:pPr>
              <a:defRPr/>
            </a:pPr>
            <a:r>
              <a:rPr lang="en-US" sz="2000" b="1" dirty="0"/>
              <a:t>    MOY:  proficient 21+, strategic 19-20, intensive:  18 and below</a:t>
            </a:r>
          </a:p>
          <a:p>
            <a:pPr>
              <a:defRPr/>
            </a:pPr>
            <a:r>
              <a:rPr lang="en-US" sz="2000" b="1" dirty="0"/>
              <a:t>    EOY:  proficient 23+, strategic 21-22, intensive:  20 and below</a:t>
            </a:r>
          </a:p>
          <a:p>
            <a:pPr>
              <a:lnSpc>
                <a:spcPct val="80000"/>
              </a:lnSpc>
              <a:defRPr/>
            </a:pPr>
            <a:endParaRPr lang="en-US" altLang="en-US" sz="2000" b="1" dirty="0">
              <a:latin typeface="+mj-lt"/>
            </a:endParaRPr>
          </a:p>
          <a:p>
            <a:pPr>
              <a:lnSpc>
                <a:spcPct val="80000"/>
              </a:lnSpc>
              <a:defRPr/>
            </a:pPr>
            <a:endParaRPr lang="en-US" altLang="en-US" sz="2000" dirty="0">
              <a:latin typeface="+mj-lt"/>
            </a:endParaRPr>
          </a:p>
        </p:txBody>
      </p:sp>
    </p:spTree>
    <p:extLst>
      <p:ext uri="{BB962C8B-B14F-4D97-AF65-F5344CB8AC3E}">
        <p14:creationId xmlns:p14="http://schemas.microsoft.com/office/powerpoint/2010/main" val="80379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97395" y="-1201305"/>
            <a:ext cx="6985003" cy="9387611"/>
          </a:xfrm>
          <a:prstGeom prst="rect">
            <a:avLst/>
          </a:prstGeom>
          <a:solidFill>
            <a:srgbClr val="A8FB15"/>
          </a:solidFill>
        </p:spPr>
      </p:pic>
      <p:sp>
        <p:nvSpPr>
          <p:cNvPr id="5" name="Rectangle 4"/>
          <p:cNvSpPr/>
          <p:nvPr/>
        </p:nvSpPr>
        <p:spPr>
          <a:xfrm>
            <a:off x="342900" y="431800"/>
            <a:ext cx="8470900" cy="6210300"/>
          </a:xfrm>
          <a:prstGeom prst="rect">
            <a:avLst/>
          </a:prstGeom>
          <a:solidFill>
            <a:schemeClr val="bg1"/>
          </a:solidFill>
          <a:ln w="635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 y="431800"/>
            <a:ext cx="8470900" cy="1015663"/>
          </a:xfrm>
          <a:prstGeom prst="rect">
            <a:avLst/>
          </a:prstGeom>
          <a:noFill/>
        </p:spPr>
        <p:txBody>
          <a:bodyPr wrap="square" rtlCol="0">
            <a:spAutoFit/>
          </a:bodyPr>
          <a:lstStyle/>
          <a:p>
            <a:pPr algn="ctr"/>
            <a:r>
              <a:rPr lang="en-US" sz="6000" dirty="0">
                <a:ln w="19050">
                  <a:solidFill>
                    <a:schemeClr val="tx1"/>
                  </a:solidFill>
                </a:ln>
                <a:solidFill>
                  <a:srgbClr val="FF3FB0"/>
                </a:solidFill>
                <a:latin typeface="KG Summer Storm Smooth" charset="0"/>
                <a:ea typeface="KG Summer Storm Smooth" charset="0"/>
                <a:cs typeface="KG Summer Storm Smooth" charset="0"/>
              </a:rPr>
              <a:t>C</a:t>
            </a:r>
            <a:r>
              <a:rPr lang="en-US" sz="6000" dirty="0">
                <a:ln w="19050">
                  <a:solidFill>
                    <a:schemeClr val="tx1"/>
                  </a:solidFill>
                </a:ln>
                <a:solidFill>
                  <a:srgbClr val="FFC000"/>
                </a:solidFill>
                <a:latin typeface="KG Summer Storm Smooth" charset="0"/>
                <a:ea typeface="KG Summer Storm Smooth" charset="0"/>
                <a:cs typeface="KG Summer Storm Smooth" charset="0"/>
              </a:rPr>
              <a:t>O</a:t>
            </a:r>
            <a:r>
              <a:rPr lang="en-US" sz="6000" dirty="0">
                <a:ln w="19050">
                  <a:solidFill>
                    <a:schemeClr val="tx1"/>
                  </a:solidFill>
                </a:ln>
                <a:solidFill>
                  <a:srgbClr val="FFFF00"/>
                </a:solidFill>
                <a:latin typeface="KG Summer Storm Smooth" charset="0"/>
                <a:ea typeface="KG Summer Storm Smooth" charset="0"/>
                <a:cs typeface="KG Summer Storm Smooth" charset="0"/>
              </a:rPr>
              <a:t>M</a:t>
            </a:r>
            <a:r>
              <a:rPr lang="en-US" sz="6000" dirty="0">
                <a:ln w="19050">
                  <a:solidFill>
                    <a:schemeClr val="tx1"/>
                  </a:solidFill>
                </a:ln>
                <a:solidFill>
                  <a:srgbClr val="A8FB15"/>
                </a:solidFill>
                <a:latin typeface="KG Summer Storm Smooth" charset="0"/>
                <a:ea typeface="KG Summer Storm Smooth" charset="0"/>
                <a:cs typeface="KG Summer Storm Smooth" charset="0"/>
              </a:rPr>
              <a:t>M</a:t>
            </a:r>
            <a:r>
              <a:rPr lang="en-US" sz="6000" dirty="0">
                <a:ln w="19050">
                  <a:solidFill>
                    <a:schemeClr val="tx1"/>
                  </a:solidFill>
                </a:ln>
                <a:solidFill>
                  <a:srgbClr val="FF3FB0"/>
                </a:solidFill>
                <a:latin typeface="KG Summer Storm Smooth" charset="0"/>
                <a:ea typeface="KG Summer Storm Smooth" charset="0"/>
                <a:cs typeface="KG Summer Storm Smooth" charset="0"/>
              </a:rPr>
              <a:t>U</a:t>
            </a:r>
            <a:r>
              <a:rPr lang="en-US" sz="6000" dirty="0">
                <a:ln w="19050">
                  <a:solidFill>
                    <a:schemeClr val="tx1"/>
                  </a:solidFill>
                </a:ln>
                <a:solidFill>
                  <a:srgbClr val="FFC000"/>
                </a:solidFill>
                <a:latin typeface="KG Summer Storm Smooth" charset="0"/>
                <a:ea typeface="KG Summer Storm Smooth" charset="0"/>
                <a:cs typeface="KG Summer Storm Smooth" charset="0"/>
              </a:rPr>
              <a:t>N</a:t>
            </a:r>
            <a:r>
              <a:rPr lang="en-US" sz="6000" dirty="0">
                <a:ln w="19050">
                  <a:solidFill>
                    <a:schemeClr val="tx1"/>
                  </a:solidFill>
                </a:ln>
                <a:solidFill>
                  <a:srgbClr val="FFFF00"/>
                </a:solidFill>
                <a:latin typeface="KG Summer Storm Smooth" charset="0"/>
                <a:ea typeface="KG Summer Storm Smooth" charset="0"/>
                <a:cs typeface="KG Summer Storm Smooth" charset="0"/>
              </a:rPr>
              <a:t>I</a:t>
            </a:r>
            <a:r>
              <a:rPr lang="en-US" sz="6000" dirty="0">
                <a:ln w="19050">
                  <a:solidFill>
                    <a:schemeClr val="tx1"/>
                  </a:solidFill>
                </a:ln>
                <a:solidFill>
                  <a:srgbClr val="FF3FB0"/>
                </a:solidFill>
                <a:latin typeface="KG Summer Storm Smooth" charset="0"/>
                <a:ea typeface="KG Summer Storm Smooth" charset="0"/>
                <a:cs typeface="KG Summer Storm Smooth" charset="0"/>
              </a:rPr>
              <a:t>C</a:t>
            </a:r>
            <a:r>
              <a:rPr lang="en-US" sz="6000" dirty="0">
                <a:ln w="19050">
                  <a:solidFill>
                    <a:schemeClr val="tx1"/>
                  </a:solidFill>
                </a:ln>
                <a:solidFill>
                  <a:srgbClr val="FFC000"/>
                </a:solidFill>
                <a:latin typeface="KG Summer Storm Smooth" charset="0"/>
                <a:ea typeface="KG Summer Storm Smooth" charset="0"/>
                <a:cs typeface="KG Summer Storm Smooth" charset="0"/>
              </a:rPr>
              <a:t>A</a:t>
            </a:r>
            <a:r>
              <a:rPr lang="en-US" sz="6000" dirty="0">
                <a:ln w="19050">
                  <a:solidFill>
                    <a:schemeClr val="tx1"/>
                  </a:solidFill>
                </a:ln>
                <a:solidFill>
                  <a:srgbClr val="FFFF00"/>
                </a:solidFill>
                <a:latin typeface="KG Summer Storm Smooth" charset="0"/>
                <a:ea typeface="KG Summer Storm Smooth" charset="0"/>
                <a:cs typeface="KG Summer Storm Smooth" charset="0"/>
              </a:rPr>
              <a:t>T</a:t>
            </a:r>
            <a:r>
              <a:rPr lang="en-US" sz="6000" dirty="0">
                <a:ln w="19050">
                  <a:solidFill>
                    <a:schemeClr val="tx1"/>
                  </a:solidFill>
                </a:ln>
                <a:solidFill>
                  <a:srgbClr val="A8FB15"/>
                </a:solidFill>
                <a:latin typeface="KG Summer Storm Smooth" charset="0"/>
                <a:ea typeface="KG Summer Storm Smooth" charset="0"/>
                <a:cs typeface="KG Summer Storm Smooth" charset="0"/>
              </a:rPr>
              <a:t>I</a:t>
            </a:r>
            <a:r>
              <a:rPr lang="en-US" sz="6000" dirty="0">
                <a:ln w="19050">
                  <a:solidFill>
                    <a:schemeClr val="tx1"/>
                  </a:solidFill>
                </a:ln>
                <a:solidFill>
                  <a:srgbClr val="00FCFF"/>
                </a:solidFill>
                <a:latin typeface="KG Summer Storm Smooth" charset="0"/>
                <a:ea typeface="KG Summer Storm Smooth" charset="0"/>
                <a:cs typeface="KG Summer Storm Smooth" charset="0"/>
              </a:rPr>
              <a:t>O</a:t>
            </a:r>
            <a:r>
              <a:rPr lang="en-US" sz="6000" dirty="0">
                <a:ln w="19050">
                  <a:solidFill>
                    <a:schemeClr val="tx1"/>
                  </a:solidFill>
                </a:ln>
                <a:solidFill>
                  <a:srgbClr val="FF3FB0"/>
                </a:solidFill>
                <a:latin typeface="KG Summer Storm Smooth" charset="0"/>
                <a:ea typeface="KG Summer Storm Smooth" charset="0"/>
                <a:cs typeface="KG Summer Storm Smooth" charset="0"/>
              </a:rPr>
              <a:t>N</a:t>
            </a:r>
            <a:endParaRPr lang="en-US" sz="6000" dirty="0">
              <a:ln w="19050">
                <a:solidFill>
                  <a:schemeClr val="tx1"/>
                </a:solidFill>
              </a:ln>
              <a:solidFill>
                <a:srgbClr val="A8FB15"/>
              </a:solidFill>
              <a:latin typeface="KG Summer Storm Smooth" charset="0"/>
              <a:ea typeface="KG Summer Storm Smooth" charset="0"/>
              <a:cs typeface="KG Summer Storm Smooth" charset="0"/>
            </a:endParaRPr>
          </a:p>
        </p:txBody>
      </p:sp>
      <p:sp>
        <p:nvSpPr>
          <p:cNvPr id="9" name="TextBox 8"/>
          <p:cNvSpPr txBox="1"/>
          <p:nvPr/>
        </p:nvSpPr>
        <p:spPr>
          <a:xfrm>
            <a:off x="4038600" y="3634889"/>
            <a:ext cx="3860800" cy="707886"/>
          </a:xfrm>
          <a:prstGeom prst="rect">
            <a:avLst/>
          </a:prstGeom>
          <a:noFill/>
        </p:spPr>
        <p:txBody>
          <a:bodyPr wrap="square" rtlCol="0">
            <a:spAutoFit/>
          </a:bodyPr>
          <a:lstStyle/>
          <a:p>
            <a:endParaRPr lang="en-US" sz="4000" dirty="0">
              <a:latin typeface="KG Blank Space Sketch" charset="0"/>
              <a:ea typeface="KG Blank Space Sketch" charset="0"/>
              <a:cs typeface="KG Blank Space Sketch" charset="0"/>
            </a:endParaRPr>
          </a:p>
        </p:txBody>
      </p:sp>
      <p:sp>
        <p:nvSpPr>
          <p:cNvPr id="2" name="TextBox 1"/>
          <p:cNvSpPr txBox="1"/>
          <p:nvPr/>
        </p:nvSpPr>
        <p:spPr>
          <a:xfrm>
            <a:off x="540913" y="1447463"/>
            <a:ext cx="8272887" cy="4827155"/>
          </a:xfrm>
          <a:prstGeom prst="rect">
            <a:avLst/>
          </a:prstGeom>
          <a:noFill/>
        </p:spPr>
        <p:txBody>
          <a:bodyPr wrap="square" rtlCol="0">
            <a:spAutoFit/>
          </a:bodyPr>
          <a:lstStyle/>
          <a:p>
            <a:pPr>
              <a:lnSpc>
                <a:spcPct val="80000"/>
              </a:lnSpc>
            </a:pPr>
            <a:r>
              <a:rPr lang="en-US" altLang="en-US" sz="2400" b="1" dirty="0">
                <a:latin typeface="HelloTracerSolid" panose="02000603000000000000" pitchFamily="2" charset="0"/>
                <a:ea typeface="HelloTracerSolid" panose="02000603000000000000" pitchFamily="2" charset="0"/>
              </a:rPr>
              <a:t> </a:t>
            </a:r>
            <a:r>
              <a:rPr lang="en-US" altLang="en-US" sz="2400" b="1" u="sng" dirty="0">
                <a:latin typeface="HelloTracerSolid" panose="02000603000000000000" pitchFamily="2" charset="0"/>
                <a:ea typeface="HelloTracerSolid" panose="02000603000000000000" pitchFamily="2" charset="0"/>
              </a:rPr>
              <a:t>Email</a:t>
            </a:r>
            <a:r>
              <a:rPr lang="en-US" altLang="en-US" sz="2400" b="1" dirty="0">
                <a:latin typeface="HelloTracerSolid" panose="02000603000000000000" pitchFamily="2" charset="0"/>
                <a:ea typeface="HelloTracerSolid" panose="02000603000000000000" pitchFamily="2" charset="0"/>
              </a:rPr>
              <a:t>: </a:t>
            </a:r>
            <a:r>
              <a:rPr lang="en-US" altLang="en-US" sz="2400" b="1" dirty="0">
                <a:solidFill>
                  <a:srgbClr val="FF3399"/>
                </a:solidFill>
                <a:latin typeface="HelloTracerSolid" panose="02000603000000000000" pitchFamily="2" charset="0"/>
                <a:ea typeface="HelloTracerSolid" panose="02000603000000000000" pitchFamily="2" charset="0"/>
              </a:rPr>
              <a:t>msattler@wcpss.net</a:t>
            </a:r>
          </a:p>
          <a:p>
            <a:pPr>
              <a:lnSpc>
                <a:spcPct val="80000"/>
              </a:lnSpc>
            </a:pPr>
            <a:endParaRPr lang="en-US" altLang="en-US" sz="2400" b="1" u="sng" dirty="0">
              <a:latin typeface="HelloTracerSolid" panose="02000603000000000000" pitchFamily="2" charset="0"/>
              <a:ea typeface="HelloTracerSolid" panose="02000603000000000000" pitchFamily="2" charset="0"/>
            </a:endParaRPr>
          </a:p>
          <a:p>
            <a:pPr>
              <a:lnSpc>
                <a:spcPct val="80000"/>
              </a:lnSpc>
            </a:pPr>
            <a:r>
              <a:rPr lang="en-US" altLang="en-US" sz="2400" b="1" u="sng" dirty="0">
                <a:latin typeface="HelloTracerSolid" panose="02000603000000000000" pitchFamily="2" charset="0"/>
                <a:ea typeface="HelloTracerSolid" panose="02000603000000000000" pitchFamily="2" charset="0"/>
              </a:rPr>
              <a:t>Monday Folder</a:t>
            </a:r>
            <a:r>
              <a:rPr lang="en-US" altLang="en-US" sz="2400" b="1" dirty="0">
                <a:latin typeface="HelloTracerSolid" panose="02000603000000000000" pitchFamily="2" charset="0"/>
                <a:ea typeface="HelloTracerSolid" panose="02000603000000000000" pitchFamily="2" charset="0"/>
              </a:rPr>
              <a:t> - Please take out and look at the papers inside and return folder to school the next day.</a:t>
            </a:r>
          </a:p>
          <a:p>
            <a:pPr>
              <a:lnSpc>
                <a:spcPct val="80000"/>
              </a:lnSpc>
            </a:pPr>
            <a:endParaRPr lang="en-US" altLang="en-US" sz="2400" b="1" dirty="0">
              <a:latin typeface="HelloTracerSolid" panose="02000603000000000000" pitchFamily="2" charset="0"/>
              <a:ea typeface="HelloTracerSolid" panose="02000603000000000000" pitchFamily="2" charset="0"/>
            </a:endParaRPr>
          </a:p>
          <a:p>
            <a:pPr>
              <a:lnSpc>
                <a:spcPct val="80000"/>
              </a:lnSpc>
            </a:pPr>
            <a:r>
              <a:rPr lang="en-US" altLang="en-US" sz="2400" b="1" u="sng" dirty="0">
                <a:latin typeface="HelloTracerSolid" panose="02000603000000000000" pitchFamily="2" charset="0"/>
                <a:ea typeface="HelloTracerSolid" panose="02000603000000000000" pitchFamily="2" charset="0"/>
              </a:rPr>
              <a:t>Conferences</a:t>
            </a:r>
            <a:r>
              <a:rPr lang="en-US" altLang="en-US" sz="2400" b="1" dirty="0">
                <a:latin typeface="HelloTracerSolid" panose="02000603000000000000" pitchFamily="2" charset="0"/>
                <a:ea typeface="HelloTracerSolid" panose="02000603000000000000" pitchFamily="2" charset="0"/>
              </a:rPr>
              <a:t> – Email/send a note if you’d like to have one</a:t>
            </a:r>
          </a:p>
          <a:p>
            <a:pPr>
              <a:lnSpc>
                <a:spcPct val="80000"/>
              </a:lnSpc>
            </a:pPr>
            <a:endParaRPr lang="en-US" altLang="en-US" sz="2400" b="1" u="sng" dirty="0">
              <a:latin typeface="HelloTracerSolid" panose="02000603000000000000" pitchFamily="2" charset="0"/>
              <a:ea typeface="HelloTracerSolid" panose="02000603000000000000" pitchFamily="2" charset="0"/>
            </a:endParaRPr>
          </a:p>
          <a:p>
            <a:pPr>
              <a:lnSpc>
                <a:spcPct val="80000"/>
              </a:lnSpc>
            </a:pPr>
            <a:r>
              <a:rPr lang="en-US" altLang="en-US" sz="2400" b="1" u="sng" dirty="0">
                <a:latin typeface="HelloTracerSolid" panose="02000603000000000000" pitchFamily="2" charset="0"/>
                <a:ea typeface="HelloTracerSolid" panose="02000603000000000000" pitchFamily="2" charset="0"/>
              </a:rPr>
              <a:t>Class Newsletter </a:t>
            </a:r>
            <a:r>
              <a:rPr lang="en-US" altLang="en-US" sz="2400" b="1" dirty="0">
                <a:latin typeface="HelloTracerSolid" panose="02000603000000000000" pitchFamily="2" charset="0"/>
                <a:ea typeface="HelloTracerSolid" panose="02000603000000000000" pitchFamily="2" charset="0"/>
              </a:rPr>
              <a:t>-  Posted on class website</a:t>
            </a:r>
          </a:p>
          <a:p>
            <a:pPr>
              <a:lnSpc>
                <a:spcPct val="80000"/>
              </a:lnSpc>
            </a:pPr>
            <a:endParaRPr lang="en-US" altLang="en-US" sz="2400" b="1" dirty="0">
              <a:latin typeface="HelloTracerSolid" panose="02000603000000000000" pitchFamily="2" charset="0"/>
              <a:ea typeface="HelloTracerSolid" panose="02000603000000000000" pitchFamily="2" charset="0"/>
            </a:endParaRPr>
          </a:p>
          <a:p>
            <a:pPr>
              <a:lnSpc>
                <a:spcPct val="80000"/>
              </a:lnSpc>
            </a:pPr>
            <a:r>
              <a:rPr lang="en-US" altLang="en-US" sz="2400" b="1" i="1" dirty="0">
                <a:latin typeface="HelloTracerSolid" panose="02000603000000000000" pitchFamily="2" charset="0"/>
                <a:ea typeface="HelloTracerSolid" panose="02000603000000000000" pitchFamily="2" charset="0"/>
              </a:rPr>
              <a:t>**</a:t>
            </a:r>
            <a:r>
              <a:rPr lang="en-US" sz="2400" b="1" i="1" dirty="0">
                <a:latin typeface="HelloTracerSolid" panose="02000603000000000000" pitchFamily="2" charset="0"/>
                <a:ea typeface="HelloTracerSolid" panose="02000603000000000000" pitchFamily="2" charset="0"/>
              </a:rPr>
              <a:t>*</a:t>
            </a:r>
            <a:r>
              <a:rPr lang="en-US" sz="2400" b="1" i="1" u="sng" dirty="0">
                <a:latin typeface="HelloTracerSolid" panose="02000603000000000000" pitchFamily="2" charset="0"/>
                <a:ea typeface="HelloTracerSolid" panose="02000603000000000000" pitchFamily="2" charset="0"/>
              </a:rPr>
              <a:t>Transportation</a:t>
            </a:r>
            <a:r>
              <a:rPr lang="en-US" sz="2400" b="1" i="1" dirty="0">
                <a:latin typeface="HelloTracerSolid" panose="02000603000000000000" pitchFamily="2" charset="0"/>
                <a:ea typeface="HelloTracerSolid" panose="02000603000000000000" pitchFamily="2" charset="0"/>
              </a:rPr>
              <a:t>- If your child is going home a different way than they usually do, please send a note in the HW folder </a:t>
            </a:r>
            <a:r>
              <a:rPr lang="en-US" sz="2400" b="1" i="1" u="sng" dirty="0">
                <a:latin typeface="HelloTracerSolid" panose="02000603000000000000" pitchFamily="2" charset="0"/>
                <a:ea typeface="HelloTracerSolid" panose="02000603000000000000" pitchFamily="2" charset="0"/>
              </a:rPr>
              <a:t>and</a:t>
            </a:r>
            <a:r>
              <a:rPr lang="en-US" sz="2400" b="1" i="1" dirty="0">
                <a:latin typeface="HelloTracerSolid" panose="02000603000000000000" pitchFamily="2" charset="0"/>
                <a:ea typeface="HelloTracerSolid" panose="02000603000000000000" pitchFamily="2" charset="0"/>
              </a:rPr>
              <a:t> call the office. There may be times when I may not be in school so letting the office know will ensure your child knows of change in plans. </a:t>
            </a:r>
          </a:p>
          <a:p>
            <a:pPr>
              <a:lnSpc>
                <a:spcPct val="80000"/>
              </a:lnSpc>
            </a:pPr>
            <a:endParaRPr lang="en-US" altLang="en-US" sz="2400" b="1" dirty="0">
              <a:latin typeface="HelloTracerSolid" panose="02000603000000000000" pitchFamily="2" charset="0"/>
              <a:ea typeface="HelloTracerSolid" panose="02000603000000000000" pitchFamily="2" charset="0"/>
            </a:endParaRPr>
          </a:p>
          <a:p>
            <a:pPr>
              <a:lnSpc>
                <a:spcPct val="80000"/>
              </a:lnSpc>
            </a:pPr>
            <a:endParaRPr lang="en-US" altLang="en-US" sz="2400" b="1" dirty="0">
              <a:latin typeface="HelloTracerSolid" panose="02000603000000000000" pitchFamily="2" charset="0"/>
              <a:ea typeface="HelloTracerSolid" panose="02000603000000000000" pitchFamily="2" charset="0"/>
            </a:endParaRPr>
          </a:p>
        </p:txBody>
      </p:sp>
    </p:spTree>
    <p:extLst>
      <p:ext uri="{BB962C8B-B14F-4D97-AF65-F5344CB8AC3E}">
        <p14:creationId xmlns:p14="http://schemas.microsoft.com/office/powerpoint/2010/main" val="2009289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C03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16" r="2133" b="2367"/>
          <a:stretch/>
        </p:blipFill>
        <p:spPr>
          <a:xfrm>
            <a:off x="-1" y="-76200"/>
            <a:ext cx="9144001" cy="6934200"/>
          </a:xfrm>
          <a:prstGeom prst="rect">
            <a:avLst/>
          </a:prstGeom>
        </p:spPr>
      </p:pic>
    </p:spTree>
    <p:extLst>
      <p:ext uri="{BB962C8B-B14F-4D97-AF65-F5344CB8AC3E}">
        <p14:creationId xmlns:p14="http://schemas.microsoft.com/office/powerpoint/2010/main" val="209718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C03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68" r="8228" b="13728"/>
          <a:stretch/>
        </p:blipFill>
        <p:spPr>
          <a:xfrm>
            <a:off x="1" y="-76201"/>
            <a:ext cx="9144000" cy="6934201"/>
          </a:xfrm>
          <a:prstGeom prst="rect">
            <a:avLst/>
          </a:prstGeom>
        </p:spPr>
      </p:pic>
      <p:sp>
        <p:nvSpPr>
          <p:cNvPr id="5" name="TextBox 4"/>
          <p:cNvSpPr txBox="1"/>
          <p:nvPr/>
        </p:nvSpPr>
        <p:spPr>
          <a:xfrm>
            <a:off x="938896" y="1234384"/>
            <a:ext cx="7266210" cy="5940088"/>
          </a:xfrm>
          <a:prstGeom prst="rect">
            <a:avLst/>
          </a:prstGeom>
          <a:noFill/>
        </p:spPr>
        <p:txBody>
          <a:bodyPr wrap="square" rtlCol="0">
            <a:spAutoFit/>
          </a:bodyPr>
          <a:lstStyle/>
          <a:p>
            <a:r>
              <a:rPr lang="en-US" sz="2000" b="1" dirty="0">
                <a:latin typeface="Century Gothic" panose="020B0502020202020204" pitchFamily="34" charset="0"/>
                <a:ea typeface="HelloNeatFreak" panose="02000603000000000000" pitchFamily="2" charset="0"/>
                <a:cs typeface="KG Lego House" charset="0"/>
              </a:rPr>
              <a:t>I love teaching! That’s why I’m here! I have structure to my class but am also silly and like to have fun!</a:t>
            </a:r>
          </a:p>
          <a:p>
            <a:endParaRPr lang="en-US" sz="2000" b="1" dirty="0">
              <a:latin typeface="Century Gothic" panose="020B0502020202020204" pitchFamily="34" charset="0"/>
              <a:ea typeface="HelloAli" panose="02000603000000000000" pitchFamily="2" charset="0"/>
              <a:cs typeface="KG Lego House" charset="0"/>
            </a:endParaRPr>
          </a:p>
          <a:p>
            <a:r>
              <a:rPr lang="en-US" sz="2000" b="1" dirty="0">
                <a:latin typeface="Century Gothic" panose="020B0502020202020204" pitchFamily="34" charset="0"/>
                <a:ea typeface="HelloNeatFreak" panose="02000603000000000000" pitchFamily="2" charset="0"/>
                <a:cs typeface="KG Lego House" charset="0"/>
              </a:rPr>
              <a:t>17 years teaching, 6</a:t>
            </a:r>
            <a:r>
              <a:rPr lang="en-US" sz="2000" b="1" baseline="30000" dirty="0">
                <a:latin typeface="Century Gothic" panose="020B0502020202020204" pitchFamily="34" charset="0"/>
                <a:ea typeface="HelloNeatFreak" panose="02000603000000000000" pitchFamily="2" charset="0"/>
                <a:cs typeface="KG Lego House" charset="0"/>
              </a:rPr>
              <a:t>th</a:t>
            </a:r>
            <a:r>
              <a:rPr lang="en-US" sz="2000" b="1" dirty="0">
                <a:latin typeface="Century Gothic" panose="020B0502020202020204" pitchFamily="34" charset="0"/>
                <a:ea typeface="HelloNeatFreak" panose="02000603000000000000" pitchFamily="2" charset="0"/>
                <a:cs typeface="KG Lego House" charset="0"/>
              </a:rPr>
              <a:t> year at NFP.  Previously, I have taught K, 1</a:t>
            </a:r>
            <a:r>
              <a:rPr lang="en-US" sz="2000" b="1" baseline="30000" dirty="0">
                <a:latin typeface="Century Gothic" panose="020B0502020202020204" pitchFamily="34" charset="0"/>
                <a:ea typeface="HelloNeatFreak" panose="02000603000000000000" pitchFamily="2" charset="0"/>
                <a:cs typeface="KG Lego House" charset="0"/>
              </a:rPr>
              <a:t>st</a:t>
            </a:r>
            <a:r>
              <a:rPr lang="en-US" sz="2000" b="1" dirty="0">
                <a:latin typeface="Century Gothic" panose="020B0502020202020204" pitchFamily="34" charset="0"/>
                <a:ea typeface="HelloNeatFreak" panose="02000603000000000000" pitchFamily="2" charset="0"/>
                <a:cs typeface="KG Lego House" charset="0"/>
              </a:rPr>
              <a:t>, K-1 Combo and 3</a:t>
            </a:r>
            <a:r>
              <a:rPr lang="en-US" sz="2000" b="1" baseline="30000" dirty="0">
                <a:latin typeface="Century Gothic" panose="020B0502020202020204" pitchFamily="34" charset="0"/>
                <a:ea typeface="HelloNeatFreak" panose="02000603000000000000" pitchFamily="2" charset="0"/>
                <a:cs typeface="KG Lego House" charset="0"/>
              </a:rPr>
              <a:t>rd</a:t>
            </a:r>
            <a:r>
              <a:rPr lang="en-US" sz="2000" b="1" dirty="0">
                <a:latin typeface="Century Gothic" panose="020B0502020202020204" pitchFamily="34" charset="0"/>
                <a:ea typeface="HelloNeatFreak" panose="02000603000000000000" pitchFamily="2" charset="0"/>
                <a:cs typeface="KG Lego House" charset="0"/>
              </a:rPr>
              <a:t> grade.  </a:t>
            </a:r>
            <a:endParaRPr lang="en-US" b="1" dirty="0">
              <a:latin typeface="Century Gothic" panose="020B0502020202020204" pitchFamily="34" charset="0"/>
              <a:ea typeface="HelloNeatFreak" panose="02000603000000000000" pitchFamily="2" charset="0"/>
              <a:cs typeface="KG Lego House" charset="0"/>
            </a:endParaRPr>
          </a:p>
          <a:p>
            <a:endParaRPr lang="en-US" sz="2000" b="1" dirty="0">
              <a:latin typeface="Century Gothic" panose="020B0502020202020204" pitchFamily="34" charset="0"/>
              <a:ea typeface="HelloNeatFreak" panose="02000603000000000000" pitchFamily="2" charset="0"/>
              <a:cs typeface="KG Lego House" charset="0"/>
            </a:endParaRPr>
          </a:p>
          <a:p>
            <a:r>
              <a:rPr lang="en-US" sz="2000" b="1" dirty="0">
                <a:latin typeface="Century Gothic" panose="020B0502020202020204" pitchFamily="34" charset="0"/>
                <a:ea typeface="HelloNeatFreak" panose="02000603000000000000" pitchFamily="2" charset="0"/>
                <a:cs typeface="KG Lego House" charset="0"/>
              </a:rPr>
              <a:t>I have 3 children my oldest is returning from college next week, (</a:t>
            </a:r>
            <a:r>
              <a:rPr lang="en-US" sz="2000" b="1" dirty="0" err="1">
                <a:latin typeface="Century Gothic" panose="020B0502020202020204" pitchFamily="34" charset="0"/>
                <a:ea typeface="HelloNeatFreak" panose="02000603000000000000" pitchFamily="2" charset="0"/>
                <a:cs typeface="KG Lego House" charset="0"/>
              </a:rPr>
              <a:t>yaayy</a:t>
            </a:r>
            <a:r>
              <a:rPr lang="en-US" sz="2000" b="1" dirty="0">
                <a:latin typeface="Century Gothic" panose="020B0502020202020204" pitchFamily="34" charset="0"/>
                <a:ea typeface="HelloNeatFreak" panose="02000603000000000000" pitchFamily="2" charset="0"/>
                <a:cs typeface="KG Lego House" charset="0"/>
              </a:rPr>
              <a:t>, off to the real world,) my daughter and son attend Heritage High.</a:t>
            </a:r>
          </a:p>
          <a:p>
            <a:endParaRPr lang="en-US" sz="2000" b="1" dirty="0">
              <a:latin typeface="Century Gothic" panose="020B0502020202020204" pitchFamily="34" charset="0"/>
              <a:ea typeface="HelloNeatFreak" panose="02000603000000000000" pitchFamily="2" charset="0"/>
              <a:cs typeface="KG Lego House" charset="0"/>
            </a:endParaRPr>
          </a:p>
          <a:p>
            <a:r>
              <a:rPr lang="en-US" sz="2000" b="1" dirty="0">
                <a:latin typeface="Century Gothic" panose="020B0502020202020204" pitchFamily="34" charset="0"/>
                <a:ea typeface="HelloNeatFreak" panose="02000603000000000000" pitchFamily="2" charset="0"/>
                <a:cs typeface="KG Lego House" charset="0"/>
              </a:rPr>
              <a:t>We love to play and watch sports, try new restaurants and watch movies.</a:t>
            </a:r>
          </a:p>
          <a:p>
            <a:endParaRPr lang="en-US" sz="2000" b="1" dirty="0">
              <a:latin typeface="Century Gothic" panose="020B0502020202020204" pitchFamily="34" charset="0"/>
              <a:ea typeface="HelloNeatFreak" panose="02000603000000000000" pitchFamily="2" charset="0"/>
              <a:cs typeface="KG Lego House" charset="0"/>
            </a:endParaRPr>
          </a:p>
          <a:p>
            <a:r>
              <a:rPr lang="en-US" sz="2000" b="1" dirty="0">
                <a:latin typeface="Century Gothic" panose="020B0502020202020204" pitchFamily="34" charset="0"/>
                <a:ea typeface="HelloNeatFreak" panose="02000603000000000000" pitchFamily="2" charset="0"/>
                <a:cs typeface="KG Lego House" charset="0"/>
              </a:rPr>
              <a:t>I love working as a team with the kids and parents alike, we will continually discuss teamwork, leadership and taking risks outside of our comfort zone to help us grow and learn.  </a:t>
            </a:r>
          </a:p>
          <a:p>
            <a:endParaRPr lang="en-US" sz="2000" b="1" dirty="0">
              <a:latin typeface="HelloAli" panose="02000603000000000000" pitchFamily="2" charset="0"/>
              <a:ea typeface="HelloAli" panose="02000603000000000000" pitchFamily="2" charset="0"/>
              <a:cs typeface="KG Lego House" charset="0"/>
            </a:endParaRPr>
          </a:p>
          <a:p>
            <a:endParaRPr lang="en-US" sz="2000" b="1" dirty="0">
              <a:latin typeface="HelloAli" panose="02000603000000000000" pitchFamily="2" charset="0"/>
              <a:ea typeface="HelloAli" panose="02000603000000000000" pitchFamily="2" charset="0"/>
              <a:cs typeface="KG Lego House" charset="0"/>
            </a:endParaRPr>
          </a:p>
        </p:txBody>
      </p:sp>
    </p:spTree>
    <p:extLst>
      <p:ext uri="{BB962C8B-B14F-4D97-AF65-F5344CB8AC3E}">
        <p14:creationId xmlns:p14="http://schemas.microsoft.com/office/powerpoint/2010/main" val="140495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5ABE"/>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913" r="2003" b="3860"/>
          <a:stretch/>
        </p:blipFill>
        <p:spPr>
          <a:xfrm>
            <a:off x="-1" y="-25400"/>
            <a:ext cx="9144001" cy="6883400"/>
          </a:xfrm>
          <a:prstGeom prst="rect">
            <a:avLst/>
          </a:prstGeom>
        </p:spPr>
      </p:pic>
      <p:sp>
        <p:nvSpPr>
          <p:cNvPr id="4" name="TextBox 3"/>
          <p:cNvSpPr txBox="1"/>
          <p:nvPr/>
        </p:nvSpPr>
        <p:spPr>
          <a:xfrm>
            <a:off x="2717442" y="1416677"/>
            <a:ext cx="4572000" cy="4401205"/>
          </a:xfrm>
          <a:prstGeom prst="rect">
            <a:avLst/>
          </a:prstGeom>
          <a:solidFill>
            <a:srgbClr val="A8FB15"/>
          </a:solidFill>
          <a:ln w="19050">
            <a:solidFill>
              <a:schemeClr val="tx1"/>
            </a:solidFill>
          </a:ln>
        </p:spPr>
        <p:txBody>
          <a:bodyPr wrap="square" rtlCol="0">
            <a:spAutoFit/>
          </a:bodyPr>
          <a:lstStyle/>
          <a:p>
            <a:pPr>
              <a:defRPr/>
            </a:pPr>
            <a:r>
              <a:rPr lang="en-US" altLang="en-US" sz="2000" b="1" dirty="0">
                <a:latin typeface="HelloArchitect" panose="02000603000000000000" pitchFamily="2" charset="0"/>
                <a:ea typeface="HelloArchitect" panose="02000603000000000000" pitchFamily="2" charset="0"/>
              </a:rPr>
              <a:t>7:15-7:45       4 Cs Rotations</a:t>
            </a:r>
          </a:p>
          <a:p>
            <a:pPr>
              <a:defRPr/>
            </a:pPr>
            <a:r>
              <a:rPr lang="en-US" altLang="en-US" b="1" dirty="0">
                <a:latin typeface="HelloArchitect" panose="02000603000000000000" pitchFamily="2" charset="0"/>
                <a:ea typeface="HelloArchitect" panose="02000603000000000000" pitchFamily="2" charset="0"/>
              </a:rPr>
              <a:t>                 (Collaboration, Communication, </a:t>
            </a:r>
          </a:p>
          <a:p>
            <a:pPr>
              <a:defRPr/>
            </a:pPr>
            <a:r>
              <a:rPr lang="en-US" altLang="en-US" b="1" dirty="0">
                <a:latin typeface="HelloArchitect" panose="02000603000000000000" pitchFamily="2" charset="0"/>
                <a:ea typeface="HelloArchitect" panose="02000603000000000000" pitchFamily="2" charset="0"/>
              </a:rPr>
              <a:t>                   Creativity, Critical Thinking)</a:t>
            </a:r>
          </a:p>
          <a:p>
            <a:pPr>
              <a:defRPr/>
            </a:pPr>
            <a:r>
              <a:rPr lang="en-US" altLang="en-US" sz="2000" b="1" dirty="0">
                <a:latin typeface="HelloArchitect" panose="02000603000000000000" pitchFamily="2" charset="0"/>
                <a:ea typeface="HelloArchitect" panose="02000603000000000000" pitchFamily="2" charset="0"/>
              </a:rPr>
              <a:t> 7:45-7:55      Morning Meeting</a:t>
            </a:r>
          </a:p>
          <a:p>
            <a:pPr>
              <a:defRPr/>
            </a:pPr>
            <a:r>
              <a:rPr lang="en-US" altLang="en-US" sz="2000" b="1" dirty="0">
                <a:latin typeface="HelloArchitect" panose="02000603000000000000" pitchFamily="2" charset="0"/>
                <a:ea typeface="HelloArchitect" panose="02000603000000000000" pitchFamily="2" charset="0"/>
              </a:rPr>
              <a:t> 7:55-8:55      Math</a:t>
            </a:r>
          </a:p>
          <a:p>
            <a:pPr>
              <a:defRPr/>
            </a:pPr>
            <a:r>
              <a:rPr lang="en-US" altLang="en-US" sz="2000" b="1" dirty="0">
                <a:latin typeface="HelloArchitect" panose="02000603000000000000" pitchFamily="2" charset="0"/>
                <a:ea typeface="HelloArchitect" panose="02000603000000000000" pitchFamily="2" charset="0"/>
              </a:rPr>
              <a:t> 8:55-9:15      Differentiation</a:t>
            </a:r>
          </a:p>
          <a:p>
            <a:pPr>
              <a:defRPr/>
            </a:pPr>
            <a:r>
              <a:rPr lang="en-US" altLang="en-US" sz="2000" b="1" dirty="0">
                <a:latin typeface="HelloArchitect" panose="02000603000000000000" pitchFamily="2" charset="0"/>
                <a:ea typeface="HelloArchitect" panose="02000603000000000000" pitchFamily="2" charset="0"/>
              </a:rPr>
              <a:t> 9:15-9:45      EL Whole Group</a:t>
            </a:r>
          </a:p>
          <a:p>
            <a:pPr>
              <a:defRPr/>
            </a:pPr>
            <a:r>
              <a:rPr lang="en-US" altLang="en-US" sz="2000" b="1" dirty="0">
                <a:latin typeface="HelloArchitect" panose="02000603000000000000" pitchFamily="2" charset="0"/>
                <a:ea typeface="HelloArchitect" panose="02000603000000000000" pitchFamily="2" charset="0"/>
              </a:rPr>
              <a:t> 9:45-10:30    Specials</a:t>
            </a:r>
          </a:p>
          <a:p>
            <a:pPr>
              <a:defRPr/>
            </a:pPr>
            <a:r>
              <a:rPr lang="en-US" altLang="en-US" sz="2000" b="1" dirty="0">
                <a:latin typeface="HelloArchitect" panose="02000603000000000000" pitchFamily="2" charset="0"/>
                <a:ea typeface="HelloArchitect" panose="02000603000000000000" pitchFamily="2" charset="0"/>
              </a:rPr>
              <a:t>10:30-11:00    Lunch </a:t>
            </a:r>
          </a:p>
          <a:p>
            <a:pPr>
              <a:defRPr/>
            </a:pPr>
            <a:r>
              <a:rPr lang="en-US" altLang="en-US" sz="2000" b="1" dirty="0">
                <a:latin typeface="HelloArchitect" panose="02000603000000000000" pitchFamily="2" charset="0"/>
                <a:ea typeface="HelloArchitect" panose="02000603000000000000" pitchFamily="2" charset="0"/>
              </a:rPr>
              <a:t>11:00-11:30     Recess</a:t>
            </a:r>
          </a:p>
          <a:p>
            <a:pPr>
              <a:defRPr/>
            </a:pPr>
            <a:r>
              <a:rPr lang="en-US" altLang="en-US" sz="2000" b="1" dirty="0">
                <a:latin typeface="HelloArchitect" panose="02000603000000000000" pitchFamily="2" charset="0"/>
                <a:ea typeface="HelloArchitect" panose="02000603000000000000" pitchFamily="2" charset="0"/>
              </a:rPr>
              <a:t>11:30-1:30      </a:t>
            </a:r>
            <a:r>
              <a:rPr lang="en-US" altLang="en-US" sz="2000" b="1" dirty="0" err="1">
                <a:latin typeface="HelloArchitect" panose="02000603000000000000" pitchFamily="2" charset="0"/>
                <a:ea typeface="HelloArchitect" panose="02000603000000000000" pitchFamily="2" charset="0"/>
              </a:rPr>
              <a:t>Letterland</a:t>
            </a:r>
            <a:r>
              <a:rPr lang="en-US" altLang="en-US" sz="2000" b="1" dirty="0">
                <a:latin typeface="HelloArchitect" panose="02000603000000000000" pitchFamily="2" charset="0"/>
                <a:ea typeface="HelloArchitect" panose="02000603000000000000" pitchFamily="2" charset="0"/>
              </a:rPr>
              <a:t>/EL</a:t>
            </a:r>
          </a:p>
          <a:p>
            <a:pPr>
              <a:defRPr/>
            </a:pPr>
            <a:r>
              <a:rPr lang="en-US" altLang="en-US" sz="2000" b="1" dirty="0">
                <a:latin typeface="HelloArchitect" panose="02000603000000000000" pitchFamily="2" charset="0"/>
                <a:ea typeface="HelloArchitect" panose="02000603000000000000" pitchFamily="2" charset="0"/>
              </a:rPr>
              <a:t>1:30-2:10       Science/Social Studies</a:t>
            </a:r>
          </a:p>
          <a:p>
            <a:pPr>
              <a:defRPr/>
            </a:pPr>
            <a:r>
              <a:rPr lang="en-US" altLang="en-US" sz="2000" b="1" dirty="0">
                <a:latin typeface="HelloArchitect" panose="02000603000000000000" pitchFamily="2" charset="0"/>
                <a:ea typeface="HelloArchitect" panose="02000603000000000000" pitchFamily="2" charset="0"/>
              </a:rPr>
              <a:t>    2:15          Dismissal</a:t>
            </a:r>
          </a:p>
          <a:p>
            <a:r>
              <a:rPr lang="en-US" sz="2400" b="1" dirty="0">
                <a:latin typeface="HelloArchitect" panose="02000603000000000000" pitchFamily="2" charset="0"/>
                <a:ea typeface="HelloArchitect" panose="02000603000000000000" pitchFamily="2" charset="0"/>
                <a:cs typeface="KG Lego House" charset="0"/>
              </a:rPr>
              <a:t> </a:t>
            </a:r>
          </a:p>
        </p:txBody>
      </p:sp>
    </p:spTree>
    <p:extLst>
      <p:ext uri="{BB962C8B-B14F-4D97-AF65-F5344CB8AC3E}">
        <p14:creationId xmlns:p14="http://schemas.microsoft.com/office/powerpoint/2010/main" val="72091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E11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14" t="694" r="1554" b="7784"/>
          <a:stretch/>
        </p:blipFill>
        <p:spPr>
          <a:xfrm>
            <a:off x="-95534" y="0"/>
            <a:ext cx="9144000" cy="6858001"/>
          </a:xfrm>
          <a:prstGeom prst="rect">
            <a:avLst/>
          </a:prstGeom>
        </p:spPr>
      </p:pic>
      <p:sp>
        <p:nvSpPr>
          <p:cNvPr id="4" name="Rectangle 3"/>
          <p:cNvSpPr/>
          <p:nvPr/>
        </p:nvSpPr>
        <p:spPr>
          <a:xfrm>
            <a:off x="3534771" y="1323833"/>
            <a:ext cx="5008728" cy="4524315"/>
          </a:xfrm>
          <a:prstGeom prst="rect">
            <a:avLst/>
          </a:prstGeom>
          <a:solidFill>
            <a:srgbClr val="FF3FB0"/>
          </a:solidFill>
          <a:ln w="22225">
            <a:solidFill>
              <a:schemeClr val="tx1"/>
            </a:solidFill>
          </a:ln>
        </p:spPr>
        <p:txBody>
          <a:bodyPr wrap="square">
            <a:spAutoFit/>
          </a:bodyPr>
          <a:lstStyle/>
          <a:p>
            <a:pPr>
              <a:lnSpc>
                <a:spcPct val="80000"/>
              </a:lnSpc>
              <a:defRPr/>
            </a:pPr>
            <a:r>
              <a:rPr lang="en-US" sz="4000" b="1" u="sng" dirty="0">
                <a:solidFill>
                  <a:schemeClr val="bg1"/>
                </a:solidFill>
                <a:latin typeface="HelloNeatFreak" panose="02000603000000000000" pitchFamily="2" charset="0"/>
                <a:ea typeface="HelloNeatFreak" panose="02000603000000000000" pitchFamily="2" charset="0"/>
              </a:rPr>
              <a:t>School/Class Rules</a:t>
            </a:r>
          </a:p>
          <a:p>
            <a:pPr>
              <a:lnSpc>
                <a:spcPct val="80000"/>
              </a:lnSpc>
              <a:defRPr/>
            </a:pPr>
            <a:r>
              <a:rPr lang="en-US" sz="4000" b="1" dirty="0">
                <a:solidFill>
                  <a:schemeClr val="bg1"/>
                </a:solidFill>
                <a:latin typeface="Century Gothic" panose="020B0502020202020204" pitchFamily="34" charset="0"/>
                <a:ea typeface="HelloNeatFreak" panose="02000603000000000000" pitchFamily="2" charset="0"/>
              </a:rPr>
              <a:t>S</a:t>
            </a:r>
            <a:r>
              <a:rPr lang="en-US" sz="4000" dirty="0">
                <a:solidFill>
                  <a:schemeClr val="bg1"/>
                </a:solidFill>
                <a:latin typeface="HelloNeatFreak" panose="02000603000000000000" pitchFamily="2" charset="0"/>
                <a:ea typeface="HelloNeatFreak" panose="02000603000000000000" pitchFamily="2" charset="0"/>
              </a:rPr>
              <a:t>how Self Control</a:t>
            </a:r>
          </a:p>
          <a:p>
            <a:pPr>
              <a:lnSpc>
                <a:spcPct val="80000"/>
              </a:lnSpc>
              <a:defRPr/>
            </a:pPr>
            <a:endParaRPr lang="en-US" sz="4000" b="1" dirty="0">
              <a:solidFill>
                <a:schemeClr val="bg1"/>
              </a:solidFill>
              <a:latin typeface="HelloNeatFreak" panose="02000603000000000000" pitchFamily="2" charset="0"/>
              <a:ea typeface="HelloNeatFreak" panose="02000603000000000000" pitchFamily="2" charset="0"/>
            </a:endParaRPr>
          </a:p>
          <a:p>
            <a:pPr>
              <a:lnSpc>
                <a:spcPct val="80000"/>
              </a:lnSpc>
              <a:defRPr/>
            </a:pPr>
            <a:r>
              <a:rPr lang="en-US" sz="4000" b="1" dirty="0">
                <a:solidFill>
                  <a:schemeClr val="bg1"/>
                </a:solidFill>
                <a:latin typeface="Century Gothic" panose="020B0502020202020204" pitchFamily="34" charset="0"/>
                <a:ea typeface="HelloNeatFreak" panose="02000603000000000000" pitchFamily="2" charset="0"/>
              </a:rPr>
              <a:t>O</a:t>
            </a:r>
            <a:r>
              <a:rPr lang="en-US" sz="4000" dirty="0">
                <a:solidFill>
                  <a:schemeClr val="bg1"/>
                </a:solidFill>
                <a:latin typeface="HelloNeatFreak" panose="02000603000000000000" pitchFamily="2" charset="0"/>
                <a:ea typeface="HelloNeatFreak" panose="02000603000000000000" pitchFamily="2" charset="0"/>
              </a:rPr>
              <a:t>perate Safely</a:t>
            </a:r>
          </a:p>
          <a:p>
            <a:pPr>
              <a:lnSpc>
                <a:spcPct val="80000"/>
              </a:lnSpc>
              <a:defRPr/>
            </a:pPr>
            <a:endParaRPr lang="en-US" sz="4000" dirty="0">
              <a:solidFill>
                <a:schemeClr val="bg1"/>
              </a:solidFill>
              <a:latin typeface="HelloNeatFreak" panose="02000603000000000000" pitchFamily="2" charset="0"/>
              <a:ea typeface="HelloNeatFreak" panose="02000603000000000000" pitchFamily="2" charset="0"/>
            </a:endParaRPr>
          </a:p>
          <a:p>
            <a:pPr>
              <a:lnSpc>
                <a:spcPct val="80000"/>
              </a:lnSpc>
              <a:defRPr/>
            </a:pPr>
            <a:r>
              <a:rPr lang="en-US" sz="4000" b="1" dirty="0">
                <a:solidFill>
                  <a:schemeClr val="bg1"/>
                </a:solidFill>
                <a:latin typeface="Century Gothic" panose="020B0502020202020204" pitchFamily="34" charset="0"/>
                <a:ea typeface="HelloNeatFreak" panose="02000603000000000000" pitchFamily="2" charset="0"/>
              </a:rPr>
              <a:t>A</a:t>
            </a:r>
            <a:r>
              <a:rPr lang="en-US" sz="4000" dirty="0">
                <a:solidFill>
                  <a:schemeClr val="bg1"/>
                </a:solidFill>
                <a:latin typeface="HelloNeatFreak" panose="02000603000000000000" pitchFamily="2" charset="0"/>
                <a:ea typeface="HelloNeatFreak" panose="02000603000000000000" pitchFamily="2" charset="0"/>
              </a:rPr>
              <a:t>ct Responsibly</a:t>
            </a:r>
          </a:p>
          <a:p>
            <a:pPr>
              <a:lnSpc>
                <a:spcPct val="80000"/>
              </a:lnSpc>
              <a:defRPr/>
            </a:pPr>
            <a:endParaRPr lang="en-US" sz="4000" dirty="0">
              <a:solidFill>
                <a:schemeClr val="bg1"/>
              </a:solidFill>
              <a:latin typeface="HelloNeatFreak" panose="02000603000000000000" pitchFamily="2" charset="0"/>
              <a:ea typeface="HelloNeatFreak" panose="02000603000000000000" pitchFamily="2" charset="0"/>
            </a:endParaRPr>
          </a:p>
          <a:p>
            <a:pPr>
              <a:lnSpc>
                <a:spcPct val="80000"/>
              </a:lnSpc>
              <a:defRPr/>
            </a:pPr>
            <a:r>
              <a:rPr lang="en-US" sz="4000" b="1" dirty="0">
                <a:solidFill>
                  <a:schemeClr val="bg1"/>
                </a:solidFill>
                <a:latin typeface="Century Gothic" panose="020B0502020202020204" pitchFamily="34" charset="0"/>
                <a:ea typeface="HelloNeatFreak" panose="02000603000000000000" pitchFamily="2" charset="0"/>
              </a:rPr>
              <a:t>R</a:t>
            </a:r>
            <a:r>
              <a:rPr lang="en-US" sz="4000" dirty="0">
                <a:solidFill>
                  <a:schemeClr val="bg1"/>
                </a:solidFill>
                <a:latin typeface="HelloNeatFreak" panose="02000603000000000000" pitchFamily="2" charset="0"/>
                <a:ea typeface="HelloNeatFreak" panose="02000603000000000000" pitchFamily="2" charset="0"/>
              </a:rPr>
              <a:t>espect Yourself and Others</a:t>
            </a:r>
          </a:p>
        </p:txBody>
      </p:sp>
    </p:spTree>
    <p:extLst>
      <p:ext uri="{BB962C8B-B14F-4D97-AF65-F5344CB8AC3E}">
        <p14:creationId xmlns:p14="http://schemas.microsoft.com/office/powerpoint/2010/main" val="174791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12" r="1485" b="21177"/>
          <a:stretch/>
        </p:blipFill>
        <p:spPr>
          <a:xfrm>
            <a:off x="0" y="-59375"/>
            <a:ext cx="9144000" cy="6917375"/>
          </a:xfrm>
          <a:prstGeom prst="rect">
            <a:avLst/>
          </a:prstGeom>
        </p:spPr>
      </p:pic>
      <p:sp>
        <p:nvSpPr>
          <p:cNvPr id="5" name="TextBox 4"/>
          <p:cNvSpPr txBox="1"/>
          <p:nvPr/>
        </p:nvSpPr>
        <p:spPr>
          <a:xfrm>
            <a:off x="505326" y="1407695"/>
            <a:ext cx="8893933" cy="1754326"/>
          </a:xfrm>
          <a:prstGeom prst="rect">
            <a:avLst/>
          </a:prstGeom>
          <a:noFill/>
        </p:spPr>
        <p:txBody>
          <a:bodyPr wrap="square" rtlCol="0">
            <a:spAutoFit/>
          </a:bodyPr>
          <a:lstStyle/>
          <a:p>
            <a:r>
              <a:rPr lang="en-US" sz="3600" dirty="0">
                <a:latin typeface="HelloAli" panose="02000603000000000000" pitchFamily="2" charset="0"/>
                <a:ea typeface="HelloAli" panose="02000603000000000000" pitchFamily="2" charset="0"/>
                <a:cs typeface="Follow You Into the World" charset="0"/>
              </a:rPr>
              <a:t>Treat each other with kindness &amp; respect.</a:t>
            </a:r>
          </a:p>
          <a:p>
            <a:endParaRPr lang="en-US" sz="3600" dirty="0">
              <a:latin typeface="HelloAli" panose="02000603000000000000" pitchFamily="2" charset="0"/>
              <a:ea typeface="HelloAli" panose="02000603000000000000" pitchFamily="2" charset="0"/>
              <a:cs typeface="Follow You Into the World" charset="0"/>
            </a:endParaRPr>
          </a:p>
          <a:p>
            <a:r>
              <a:rPr lang="en-US" sz="3600" dirty="0">
                <a:latin typeface="HelloAli" panose="02000603000000000000" pitchFamily="2" charset="0"/>
                <a:ea typeface="HelloAli" panose="02000603000000000000" pitchFamily="2" charset="0"/>
                <a:cs typeface="Follow You Into the World" charset="0"/>
              </a:rPr>
              <a:t>ALWAYS </a:t>
            </a:r>
            <a:r>
              <a:rPr lang="en-US" sz="3600">
                <a:latin typeface="HelloAli" panose="02000603000000000000" pitchFamily="2" charset="0"/>
                <a:ea typeface="HelloAli" panose="02000603000000000000" pitchFamily="2" charset="0"/>
                <a:cs typeface="Follow You Into the World" charset="0"/>
              </a:rPr>
              <a:t>PUT FORTH </a:t>
            </a:r>
            <a:r>
              <a:rPr lang="en-US" sz="3600" dirty="0">
                <a:latin typeface="HelloAli" panose="02000603000000000000" pitchFamily="2" charset="0"/>
                <a:ea typeface="HelloAli" panose="02000603000000000000" pitchFamily="2" charset="0"/>
                <a:cs typeface="Follow You Into the World" charset="0"/>
              </a:rPr>
              <a:t>YOUR BEST EFFORT!!!</a:t>
            </a:r>
          </a:p>
        </p:txBody>
      </p:sp>
      <p:sp>
        <p:nvSpPr>
          <p:cNvPr id="7" name="TextBox 6"/>
          <p:cNvSpPr txBox="1"/>
          <p:nvPr/>
        </p:nvSpPr>
        <p:spPr>
          <a:xfrm rot="20697884">
            <a:off x="-69956" y="4785991"/>
            <a:ext cx="3165290" cy="707886"/>
          </a:xfrm>
          <a:prstGeom prst="rect">
            <a:avLst/>
          </a:prstGeom>
          <a:noFill/>
        </p:spPr>
        <p:txBody>
          <a:bodyPr wrap="square" rtlCol="0">
            <a:spAutoFit/>
          </a:bodyPr>
          <a:lstStyle/>
          <a:p>
            <a:r>
              <a:rPr lang="en-US" sz="2000" b="1" dirty="0">
                <a:latin typeface="HelloTracerSolid" panose="02000603000000000000" pitchFamily="2" charset="0"/>
                <a:ea typeface="HelloTracerSolid" panose="02000603000000000000" pitchFamily="2" charset="0"/>
                <a:cs typeface="Follow You Into the World" charset="0"/>
              </a:rPr>
              <a:t>It’s okay not to know but </a:t>
            </a:r>
          </a:p>
          <a:p>
            <a:r>
              <a:rPr lang="en-US" sz="2000" b="1" dirty="0">
                <a:latin typeface="HelloTracerSolid" panose="02000603000000000000" pitchFamily="2" charset="0"/>
                <a:ea typeface="HelloTracerSolid" panose="02000603000000000000" pitchFamily="2" charset="0"/>
                <a:cs typeface="Follow You Into the World" charset="0"/>
              </a:rPr>
              <a:t>it’s not okay to not try.</a:t>
            </a:r>
          </a:p>
        </p:txBody>
      </p:sp>
    </p:spTree>
    <p:extLst>
      <p:ext uri="{BB962C8B-B14F-4D97-AF65-F5344CB8AC3E}">
        <p14:creationId xmlns:p14="http://schemas.microsoft.com/office/powerpoint/2010/main" val="70924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14" r="8200" b="15034"/>
          <a:stretch/>
        </p:blipFill>
        <p:spPr>
          <a:xfrm>
            <a:off x="-1" y="-98475"/>
            <a:ext cx="9144001" cy="6956475"/>
          </a:xfrm>
          <a:prstGeom prst="rect">
            <a:avLst/>
          </a:prstGeom>
          <a:solidFill>
            <a:srgbClr val="FFFF00"/>
          </a:solidFill>
        </p:spPr>
      </p:pic>
      <p:sp>
        <p:nvSpPr>
          <p:cNvPr id="4" name="TextBox 3"/>
          <p:cNvSpPr txBox="1"/>
          <p:nvPr/>
        </p:nvSpPr>
        <p:spPr>
          <a:xfrm>
            <a:off x="259307" y="1214652"/>
            <a:ext cx="8215953" cy="5410712"/>
          </a:xfrm>
          <a:prstGeom prst="rect">
            <a:avLst/>
          </a:prstGeom>
          <a:noFill/>
        </p:spPr>
        <p:txBody>
          <a:bodyPr wrap="square" rtlCol="0">
            <a:spAutoFit/>
          </a:bodyPr>
          <a:lstStyle/>
          <a:p>
            <a:pPr>
              <a:lnSpc>
                <a:spcPct val="80000"/>
              </a:lnSpc>
              <a:defRPr/>
            </a:pPr>
            <a:r>
              <a:rPr lang="en-US" altLang="en-US" b="1" dirty="0">
                <a:ea typeface="HelloNeatFreak" panose="02000603000000000000" pitchFamily="2" charset="0"/>
              </a:rPr>
              <a:t>Students participate in EL(Expeditionary Learning). EL Education is a curriculum written by and for teachers with emphasis placed on active learning and student engagement. Class is structured with highly collaborative activities that allow students to engage in academic conversations and investigations of rich academic topics. </a:t>
            </a:r>
          </a:p>
          <a:p>
            <a:pPr>
              <a:lnSpc>
                <a:spcPct val="80000"/>
              </a:lnSpc>
              <a:defRPr/>
            </a:pPr>
            <a:endParaRPr lang="en-US" altLang="en-US" b="1" dirty="0">
              <a:latin typeface="HelloNeatFreak" panose="02000603000000000000" pitchFamily="2" charset="0"/>
              <a:ea typeface="HelloNeatFreak" panose="02000603000000000000" pitchFamily="2" charset="0"/>
            </a:endParaRPr>
          </a:p>
          <a:p>
            <a:pPr>
              <a:lnSpc>
                <a:spcPct val="80000"/>
              </a:lnSpc>
              <a:defRPr/>
            </a:pPr>
            <a:r>
              <a:rPr lang="en-US" altLang="en-US" b="1" u="sng" dirty="0">
                <a:latin typeface="HelloNeatFreak" panose="02000603000000000000" pitchFamily="2" charset="0"/>
                <a:ea typeface="HelloNeatFreak" panose="02000603000000000000" pitchFamily="2" charset="0"/>
              </a:rPr>
              <a:t>Module 1: </a:t>
            </a:r>
            <a:r>
              <a:rPr lang="en-US" altLang="en-US" b="1" dirty="0">
                <a:latin typeface="HelloNeatFreak" panose="02000603000000000000" pitchFamily="2" charset="0"/>
                <a:ea typeface="HelloNeatFreak" panose="02000603000000000000" pitchFamily="2" charset="0"/>
              </a:rPr>
              <a:t>Building Literacy in a Collaborative Classroom</a:t>
            </a:r>
          </a:p>
          <a:p>
            <a:pPr>
              <a:lnSpc>
                <a:spcPct val="80000"/>
              </a:lnSpc>
              <a:defRPr/>
            </a:pPr>
            <a:r>
              <a:rPr lang="en-US" altLang="en-US" dirty="0">
                <a:latin typeface="HelloNeatFreak" panose="02000603000000000000" pitchFamily="2" charset="0"/>
                <a:ea typeface="HelloNeatFreak" panose="02000603000000000000" pitchFamily="2" charset="0"/>
              </a:rPr>
              <a:t>Topic: Schools and Community</a:t>
            </a:r>
          </a:p>
          <a:p>
            <a:pPr>
              <a:lnSpc>
                <a:spcPct val="80000"/>
              </a:lnSpc>
              <a:defRPr/>
            </a:pPr>
            <a:r>
              <a:rPr lang="en-US" altLang="en-US" dirty="0">
                <a:latin typeface="HelloNeatFreak" panose="02000603000000000000" pitchFamily="2" charset="0"/>
                <a:ea typeface="HelloNeatFreak" panose="02000603000000000000" pitchFamily="2" charset="0"/>
              </a:rPr>
              <a:t>Writing tasks: Informational Writing: Writing about Schools around the World</a:t>
            </a:r>
          </a:p>
          <a:p>
            <a:pPr>
              <a:lnSpc>
                <a:spcPct val="80000"/>
              </a:lnSpc>
              <a:defRPr/>
            </a:pPr>
            <a:r>
              <a:rPr lang="en-US" altLang="en-US" dirty="0">
                <a:latin typeface="HelloNeatFreak" panose="02000603000000000000" pitchFamily="2" charset="0"/>
                <a:ea typeface="HelloNeatFreak" panose="02000603000000000000" pitchFamily="2" charset="0"/>
              </a:rPr>
              <a:t>                    Informational Writing: The Most Important Thing about Schools Book</a:t>
            </a:r>
          </a:p>
          <a:p>
            <a:pPr>
              <a:lnSpc>
                <a:spcPct val="80000"/>
              </a:lnSpc>
              <a:defRPr/>
            </a:pPr>
            <a:r>
              <a:rPr lang="en-US" altLang="en-US" dirty="0">
                <a:latin typeface="HelloNeatFreak" panose="02000603000000000000" pitchFamily="2" charset="0"/>
                <a:ea typeface="HelloNeatFreak" panose="02000603000000000000" pitchFamily="2" charset="0"/>
              </a:rPr>
              <a:t> </a:t>
            </a:r>
          </a:p>
          <a:p>
            <a:pPr>
              <a:lnSpc>
                <a:spcPct val="80000"/>
              </a:lnSpc>
              <a:defRPr/>
            </a:pPr>
            <a:r>
              <a:rPr lang="en-US" altLang="en-US" b="1" u="sng" dirty="0">
                <a:latin typeface="HelloNeatFreak" panose="02000603000000000000" pitchFamily="2" charset="0"/>
                <a:ea typeface="HelloNeatFreak" panose="02000603000000000000" pitchFamily="2" charset="0"/>
              </a:rPr>
              <a:t>Module 2:</a:t>
            </a:r>
            <a:r>
              <a:rPr lang="en-US" altLang="en-US" b="1" dirty="0">
                <a:latin typeface="HelloNeatFreak" panose="02000603000000000000" pitchFamily="2" charset="0"/>
                <a:ea typeface="HelloNeatFreak" panose="02000603000000000000" pitchFamily="2" charset="0"/>
              </a:rPr>
              <a:t> Learning Through Science and Story</a:t>
            </a:r>
            <a:endParaRPr lang="en-US" altLang="en-US" b="1" u="sng" dirty="0">
              <a:latin typeface="HelloNeatFreak" panose="02000603000000000000" pitchFamily="2" charset="0"/>
              <a:ea typeface="HelloNeatFreak" panose="02000603000000000000" pitchFamily="2" charset="0"/>
            </a:endParaRPr>
          </a:p>
          <a:p>
            <a:pPr>
              <a:lnSpc>
                <a:spcPct val="80000"/>
              </a:lnSpc>
              <a:defRPr/>
            </a:pPr>
            <a:r>
              <a:rPr lang="en-US" altLang="en-US" dirty="0">
                <a:latin typeface="HelloNeatFreak" panose="02000603000000000000" pitchFamily="2" charset="0"/>
                <a:ea typeface="HelloNeatFreak" panose="02000603000000000000" pitchFamily="2" charset="0"/>
              </a:rPr>
              <a:t>Topic: Fossils Tell of Earth’s Changes</a:t>
            </a:r>
          </a:p>
          <a:p>
            <a:pPr>
              <a:lnSpc>
                <a:spcPct val="80000"/>
              </a:lnSpc>
              <a:defRPr/>
            </a:pPr>
            <a:r>
              <a:rPr lang="en-US" altLang="en-US" dirty="0">
                <a:latin typeface="HelloNeatFreak" panose="02000603000000000000" pitchFamily="2" charset="0"/>
                <a:ea typeface="HelloNeatFreak" panose="02000603000000000000" pitchFamily="2" charset="0"/>
              </a:rPr>
              <a:t>Writing tasks: Narrative Writing: The Stories of Paleontologists</a:t>
            </a:r>
          </a:p>
          <a:p>
            <a:pPr>
              <a:lnSpc>
                <a:spcPct val="80000"/>
              </a:lnSpc>
              <a:defRPr/>
            </a:pPr>
            <a:r>
              <a:rPr lang="en-US" altLang="en-US" dirty="0">
                <a:latin typeface="HelloNeatFreak" panose="02000603000000000000" pitchFamily="2" charset="0"/>
                <a:ea typeface="HelloNeatFreak" panose="02000603000000000000" pitchFamily="2" charset="0"/>
              </a:rPr>
              <a:t>                   Informational Writing: Paleontologist Notebook</a:t>
            </a:r>
          </a:p>
          <a:p>
            <a:pPr>
              <a:lnSpc>
                <a:spcPct val="80000"/>
              </a:lnSpc>
              <a:defRPr/>
            </a:pPr>
            <a:endParaRPr lang="en-US" altLang="en-US" b="1" dirty="0">
              <a:latin typeface="HelloNeatFreak" panose="02000603000000000000" pitchFamily="2" charset="0"/>
              <a:ea typeface="HelloNeatFreak" panose="02000603000000000000" pitchFamily="2" charset="0"/>
            </a:endParaRPr>
          </a:p>
          <a:p>
            <a:pPr>
              <a:lnSpc>
                <a:spcPct val="80000"/>
              </a:lnSpc>
              <a:defRPr/>
            </a:pPr>
            <a:r>
              <a:rPr lang="en-US" altLang="en-US" b="1" u="sng" dirty="0">
                <a:latin typeface="HelloNeatFreak" panose="02000603000000000000" pitchFamily="2" charset="0"/>
                <a:ea typeface="HelloNeatFreak" panose="02000603000000000000" pitchFamily="2" charset="0"/>
              </a:rPr>
              <a:t>Module 3:</a:t>
            </a:r>
            <a:r>
              <a:rPr lang="en-US" altLang="en-US" b="1" dirty="0">
                <a:latin typeface="HelloNeatFreak" panose="02000603000000000000" pitchFamily="2" charset="0"/>
                <a:ea typeface="HelloNeatFreak" panose="02000603000000000000" pitchFamily="2" charset="0"/>
              </a:rPr>
              <a:t> Researching to Build Knowledge and Teach Others</a:t>
            </a:r>
          </a:p>
          <a:p>
            <a:pPr>
              <a:lnSpc>
                <a:spcPct val="80000"/>
              </a:lnSpc>
              <a:defRPr/>
            </a:pPr>
            <a:r>
              <a:rPr lang="en-US" altLang="en-US" dirty="0">
                <a:latin typeface="HelloNeatFreak" panose="02000603000000000000" pitchFamily="2" charset="0"/>
                <a:ea typeface="HelloNeatFreak" panose="02000603000000000000" pitchFamily="2" charset="0"/>
              </a:rPr>
              <a:t>Topic: The Secret World of Pollination</a:t>
            </a:r>
          </a:p>
          <a:p>
            <a:pPr>
              <a:lnSpc>
                <a:spcPct val="80000"/>
              </a:lnSpc>
              <a:defRPr/>
            </a:pPr>
            <a:r>
              <a:rPr lang="en-US" altLang="en-US" dirty="0">
                <a:latin typeface="HelloNeatFreak" panose="02000603000000000000" pitchFamily="2" charset="0"/>
                <a:ea typeface="HelloNeatFreak" panose="02000603000000000000" pitchFamily="2" charset="0"/>
              </a:rPr>
              <a:t>Writing tasks: Informational Writing: Plants and Pollinator’s Research Notebooks</a:t>
            </a:r>
          </a:p>
          <a:p>
            <a:pPr>
              <a:lnSpc>
                <a:spcPct val="80000"/>
              </a:lnSpc>
              <a:defRPr/>
            </a:pPr>
            <a:r>
              <a:rPr lang="en-US" altLang="en-US" dirty="0">
                <a:latin typeface="HelloNeatFreak" panose="02000603000000000000" pitchFamily="2" charset="0"/>
                <a:ea typeface="HelloNeatFreak" panose="02000603000000000000" pitchFamily="2" charset="0"/>
              </a:rPr>
              <a:t>                    Informational Writing: How many Pollinators Help Plants</a:t>
            </a:r>
          </a:p>
          <a:p>
            <a:pPr>
              <a:lnSpc>
                <a:spcPct val="80000"/>
              </a:lnSpc>
              <a:defRPr/>
            </a:pPr>
            <a:endParaRPr lang="en-US" altLang="en-US" b="1" dirty="0">
              <a:latin typeface="HelloNeatFreak" panose="02000603000000000000" pitchFamily="2" charset="0"/>
              <a:ea typeface="HelloNeatFreak" panose="02000603000000000000" pitchFamily="2" charset="0"/>
            </a:endParaRPr>
          </a:p>
          <a:p>
            <a:pPr>
              <a:lnSpc>
                <a:spcPct val="80000"/>
              </a:lnSpc>
              <a:defRPr/>
            </a:pPr>
            <a:r>
              <a:rPr lang="en-US" altLang="en-US" b="1" u="sng" dirty="0">
                <a:latin typeface="HelloNeatFreak" panose="02000603000000000000" pitchFamily="2" charset="0"/>
                <a:ea typeface="HelloNeatFreak" panose="02000603000000000000" pitchFamily="2" charset="0"/>
              </a:rPr>
              <a:t>Module 4:</a:t>
            </a:r>
            <a:r>
              <a:rPr lang="en-US" altLang="en-US" b="1" dirty="0">
                <a:latin typeface="HelloNeatFreak" panose="02000603000000000000" pitchFamily="2" charset="0"/>
                <a:ea typeface="HelloNeatFreak" panose="02000603000000000000" pitchFamily="2" charset="0"/>
              </a:rPr>
              <a:t> Contributing to the Community</a:t>
            </a:r>
            <a:endParaRPr lang="en-US" altLang="en-US" b="1" u="sng" dirty="0">
              <a:latin typeface="HelloNeatFreak" panose="02000603000000000000" pitchFamily="2" charset="0"/>
              <a:ea typeface="HelloNeatFreak" panose="02000603000000000000" pitchFamily="2" charset="0"/>
            </a:endParaRPr>
          </a:p>
          <a:p>
            <a:pPr>
              <a:lnSpc>
                <a:spcPct val="80000"/>
              </a:lnSpc>
              <a:defRPr/>
            </a:pPr>
            <a:r>
              <a:rPr lang="en-US" altLang="en-US" dirty="0">
                <a:latin typeface="HelloNeatFreak" panose="02000603000000000000" pitchFamily="2" charset="0"/>
                <a:ea typeface="HelloNeatFreak" panose="02000603000000000000" pitchFamily="2" charset="0"/>
              </a:rPr>
              <a:t>Topic: Providing for Pollinators</a:t>
            </a:r>
          </a:p>
          <a:p>
            <a:pPr>
              <a:lnSpc>
                <a:spcPct val="80000"/>
              </a:lnSpc>
              <a:defRPr/>
            </a:pPr>
            <a:r>
              <a:rPr lang="en-US" altLang="en-US" dirty="0">
                <a:latin typeface="HelloNeatFreak" panose="02000603000000000000" pitchFamily="2" charset="0"/>
                <a:ea typeface="HelloNeatFreak" panose="02000603000000000000" pitchFamily="2" charset="0"/>
              </a:rPr>
              <a:t>Writing tasks: Opinion Writing: Butterfly See Packet</a:t>
            </a:r>
          </a:p>
        </p:txBody>
      </p:sp>
      <p:sp>
        <p:nvSpPr>
          <p:cNvPr id="5" name="Rectangle 4"/>
          <p:cNvSpPr/>
          <p:nvPr/>
        </p:nvSpPr>
        <p:spPr>
          <a:xfrm>
            <a:off x="5504833" y="1992668"/>
            <a:ext cx="3304797"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 </a:t>
            </a:r>
            <a:r>
              <a:rPr lang="en-US" sz="5400" dirty="0">
                <a:ln w="0"/>
                <a:effectLst>
                  <a:outerShdw blurRad="38100" dist="19050" dir="2700000" algn="tl" rotWithShape="0">
                    <a:schemeClr val="dk1">
                      <a:alpha val="40000"/>
                    </a:schemeClr>
                  </a:outerShdw>
                </a:effectLst>
                <a:latin typeface="AG180Days" panose="02000603000000000000" pitchFamily="2" charset="0"/>
                <a:ea typeface="AG180Days" panose="02000603000000000000" pitchFamily="2" charset="0"/>
              </a:rPr>
              <a:t>Reading</a:t>
            </a:r>
          </a:p>
          <a:p>
            <a:pPr algn="ctr"/>
            <a:r>
              <a:rPr lang="en-US" sz="5400" dirty="0">
                <a:ln w="0"/>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390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14" r="8200" b="15034"/>
          <a:stretch/>
        </p:blipFill>
        <p:spPr>
          <a:xfrm>
            <a:off x="-1" y="-98475"/>
            <a:ext cx="9144001" cy="6956475"/>
          </a:xfrm>
          <a:prstGeom prst="rect">
            <a:avLst/>
          </a:prstGeom>
          <a:solidFill>
            <a:srgbClr val="FF3399"/>
          </a:solidFill>
        </p:spPr>
      </p:pic>
      <p:sp>
        <p:nvSpPr>
          <p:cNvPr id="4" name="TextBox 3"/>
          <p:cNvSpPr txBox="1"/>
          <p:nvPr/>
        </p:nvSpPr>
        <p:spPr>
          <a:xfrm>
            <a:off x="259307" y="1214652"/>
            <a:ext cx="8215953" cy="5048177"/>
          </a:xfrm>
          <a:prstGeom prst="rect">
            <a:avLst/>
          </a:prstGeom>
          <a:noFill/>
        </p:spPr>
        <p:txBody>
          <a:bodyPr wrap="square" rtlCol="0">
            <a:spAutoFit/>
          </a:bodyPr>
          <a:lstStyle/>
          <a:p>
            <a:pPr algn="ctr">
              <a:lnSpc>
                <a:spcPct val="80000"/>
              </a:lnSpc>
              <a:defRPr/>
            </a:pPr>
            <a:r>
              <a:rPr lang="en-US" sz="2800" b="1" u="sng" dirty="0">
                <a:latin typeface="HelloChalkTalk" panose="02000603000000000000" pitchFamily="2" charset="0"/>
                <a:ea typeface="HelloChalkTalk" panose="02000603000000000000" pitchFamily="2" charset="0"/>
              </a:rPr>
              <a:t>Letterland</a:t>
            </a:r>
          </a:p>
          <a:p>
            <a:pPr algn="ctr">
              <a:lnSpc>
                <a:spcPct val="80000"/>
              </a:lnSpc>
              <a:defRPr/>
            </a:pPr>
            <a:endParaRPr lang="en-US" sz="2200" dirty="0">
              <a:latin typeface="Comic Sans MS" pitchFamily="66" charset="0"/>
            </a:endParaRPr>
          </a:p>
          <a:p>
            <a:pPr>
              <a:lnSpc>
                <a:spcPct val="80000"/>
              </a:lnSpc>
              <a:defRPr/>
            </a:pPr>
            <a:r>
              <a:rPr lang="en-US" sz="2200" dirty="0">
                <a:latin typeface="HelloChalkTalk" panose="02000603000000000000" pitchFamily="2" charset="0"/>
                <a:ea typeface="HelloChalkTalk" panose="02000603000000000000" pitchFamily="2" charset="0"/>
              </a:rPr>
              <a:t>This is a phonics-based approach to teaching reading, writing, and spelling.</a:t>
            </a:r>
          </a:p>
          <a:p>
            <a:pPr>
              <a:lnSpc>
                <a:spcPct val="80000"/>
              </a:lnSpc>
              <a:defRPr/>
            </a:pPr>
            <a:endParaRPr lang="en-US" sz="2200" dirty="0">
              <a:latin typeface="HelloChalkTalk" panose="02000603000000000000" pitchFamily="2" charset="0"/>
              <a:ea typeface="HelloChalkTalk" panose="02000603000000000000" pitchFamily="2" charset="0"/>
            </a:endParaRPr>
          </a:p>
          <a:p>
            <a:pPr>
              <a:lnSpc>
                <a:spcPct val="80000"/>
              </a:lnSpc>
              <a:defRPr/>
            </a:pPr>
            <a:r>
              <a:rPr lang="en-US" sz="2200" dirty="0">
                <a:latin typeface="HelloChalkTalk" panose="02000603000000000000" pitchFamily="2" charset="0"/>
                <a:ea typeface="HelloChalkTalk" panose="02000603000000000000" pitchFamily="2" charset="0"/>
              </a:rPr>
              <a:t>Second grade is a transitional year.  The focus will be more on vowel teams and how the sounds interact with each other, rather than on individual sounds. </a:t>
            </a:r>
          </a:p>
          <a:p>
            <a:pPr>
              <a:lnSpc>
                <a:spcPct val="80000"/>
              </a:lnSpc>
              <a:defRPr/>
            </a:pPr>
            <a:endParaRPr lang="en-US" sz="2200" dirty="0">
              <a:latin typeface="HelloChalkTalk" panose="02000603000000000000" pitchFamily="2" charset="0"/>
              <a:ea typeface="HelloChalkTalk" panose="02000603000000000000" pitchFamily="2" charset="0"/>
            </a:endParaRPr>
          </a:p>
          <a:p>
            <a:pPr>
              <a:lnSpc>
                <a:spcPct val="80000"/>
              </a:lnSpc>
              <a:defRPr/>
            </a:pPr>
            <a:r>
              <a:rPr lang="en-US" sz="2200" dirty="0">
                <a:latin typeface="HelloChalkTalk" panose="02000603000000000000" pitchFamily="2" charset="0"/>
                <a:ea typeface="HelloChalkTalk" panose="02000603000000000000" pitchFamily="2" charset="0"/>
              </a:rPr>
              <a:t>Weekly units with a mini-lesson are taught each day.</a:t>
            </a:r>
          </a:p>
          <a:p>
            <a:pPr>
              <a:lnSpc>
                <a:spcPct val="80000"/>
              </a:lnSpc>
              <a:defRPr/>
            </a:pPr>
            <a:endParaRPr lang="en-US" sz="2200" dirty="0">
              <a:latin typeface="HelloChalkTalk" panose="02000603000000000000" pitchFamily="2" charset="0"/>
              <a:ea typeface="HelloChalkTalk" panose="02000603000000000000" pitchFamily="2" charset="0"/>
            </a:endParaRPr>
          </a:p>
          <a:p>
            <a:pPr>
              <a:lnSpc>
                <a:spcPct val="80000"/>
              </a:lnSpc>
              <a:defRPr/>
            </a:pPr>
            <a:r>
              <a:rPr lang="en-US" sz="2200" dirty="0">
                <a:latin typeface="HelloChalkTalk" panose="02000603000000000000" pitchFamily="2" charset="0"/>
                <a:ea typeface="HelloChalkTalk" panose="02000603000000000000" pitchFamily="2" charset="0"/>
              </a:rPr>
              <a:t>Classroom Activities include:  </a:t>
            </a:r>
          </a:p>
          <a:p>
            <a:pPr lvl="1">
              <a:lnSpc>
                <a:spcPct val="80000"/>
              </a:lnSpc>
              <a:defRPr/>
            </a:pPr>
            <a:r>
              <a:rPr lang="en-US" sz="2200" dirty="0">
                <a:latin typeface="HelloChalkTalk" panose="02000603000000000000" pitchFamily="2" charset="0"/>
                <a:ea typeface="HelloChalkTalk" panose="02000603000000000000" pitchFamily="2" charset="0"/>
              </a:rPr>
              <a:t>Word sorting</a:t>
            </a:r>
          </a:p>
          <a:p>
            <a:pPr lvl="1">
              <a:lnSpc>
                <a:spcPct val="80000"/>
              </a:lnSpc>
              <a:defRPr/>
            </a:pPr>
            <a:r>
              <a:rPr lang="en-US" sz="2200" dirty="0">
                <a:latin typeface="HelloChalkTalk" panose="02000603000000000000" pitchFamily="2" charset="0"/>
                <a:ea typeface="HelloChalkTalk" panose="02000603000000000000" pitchFamily="2" charset="0"/>
              </a:rPr>
              <a:t>Word detectives</a:t>
            </a:r>
          </a:p>
          <a:p>
            <a:pPr lvl="1">
              <a:lnSpc>
                <a:spcPct val="80000"/>
              </a:lnSpc>
              <a:defRPr/>
            </a:pPr>
            <a:r>
              <a:rPr lang="en-US" sz="2200" dirty="0">
                <a:latin typeface="HelloChalkTalk" panose="02000603000000000000" pitchFamily="2" charset="0"/>
                <a:ea typeface="HelloChalkTalk" panose="02000603000000000000" pitchFamily="2" charset="0"/>
              </a:rPr>
              <a:t>Quick coding</a:t>
            </a:r>
          </a:p>
          <a:p>
            <a:pPr lvl="1">
              <a:lnSpc>
                <a:spcPct val="80000"/>
              </a:lnSpc>
              <a:defRPr/>
            </a:pPr>
            <a:r>
              <a:rPr lang="en-US" sz="2200" dirty="0">
                <a:latin typeface="HelloChalkTalk" panose="02000603000000000000" pitchFamily="2" charset="0"/>
                <a:ea typeface="HelloChalkTalk" panose="02000603000000000000" pitchFamily="2" charset="0"/>
              </a:rPr>
              <a:t>Unit stories</a:t>
            </a:r>
          </a:p>
          <a:p>
            <a:pPr lvl="1">
              <a:lnSpc>
                <a:spcPct val="80000"/>
              </a:lnSpc>
              <a:defRPr/>
            </a:pPr>
            <a:r>
              <a:rPr lang="en-US" sz="2200" dirty="0">
                <a:latin typeface="HelloChalkTalk" panose="02000603000000000000" pitchFamily="2" charset="0"/>
                <a:ea typeface="HelloChalkTalk" panose="02000603000000000000" pitchFamily="2" charset="0"/>
              </a:rPr>
              <a:t>Live spelling </a:t>
            </a:r>
          </a:p>
          <a:p>
            <a:pPr lvl="1">
              <a:lnSpc>
                <a:spcPct val="80000"/>
              </a:lnSpc>
              <a:defRPr/>
            </a:pPr>
            <a:r>
              <a:rPr lang="en-US" sz="2200" dirty="0">
                <a:latin typeface="HelloChalkTalk" panose="02000603000000000000" pitchFamily="2" charset="0"/>
                <a:ea typeface="HelloChalkTalk" panose="02000603000000000000" pitchFamily="2" charset="0"/>
              </a:rPr>
              <a:t>Small Group Instruction</a:t>
            </a:r>
          </a:p>
        </p:txBody>
      </p:sp>
    </p:spTree>
    <p:extLst>
      <p:ext uri="{BB962C8B-B14F-4D97-AF65-F5344CB8AC3E}">
        <p14:creationId xmlns:p14="http://schemas.microsoft.com/office/powerpoint/2010/main" val="336835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14" r="8200" b="15034"/>
          <a:stretch/>
        </p:blipFill>
        <p:spPr>
          <a:xfrm>
            <a:off x="0" y="-98475"/>
            <a:ext cx="9144001" cy="6956475"/>
          </a:xfrm>
          <a:prstGeom prst="rect">
            <a:avLst/>
          </a:prstGeom>
          <a:solidFill>
            <a:srgbClr val="00FFFF"/>
          </a:solidFill>
        </p:spPr>
      </p:pic>
      <p:sp>
        <p:nvSpPr>
          <p:cNvPr id="5" name="Rectangle 4"/>
          <p:cNvSpPr/>
          <p:nvPr/>
        </p:nvSpPr>
        <p:spPr>
          <a:xfrm>
            <a:off x="4479634" y="2610854"/>
            <a:ext cx="3304797"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    </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259307" y="1214652"/>
            <a:ext cx="8215953" cy="5093446"/>
          </a:xfrm>
          <a:prstGeom prst="rect">
            <a:avLst/>
          </a:prstGeom>
          <a:noFill/>
        </p:spPr>
        <p:txBody>
          <a:bodyPr wrap="square" rtlCol="0">
            <a:spAutoFit/>
          </a:bodyPr>
          <a:lstStyle/>
          <a:p>
            <a:pPr algn="ctr">
              <a:defRPr/>
            </a:pPr>
            <a:r>
              <a:rPr lang="en-US" sz="3200" b="1" u="sng">
                <a:latin typeface="HelloFirstie" panose="02000603000000000000" pitchFamily="2" charset="0"/>
                <a:ea typeface="HelloFirstie" panose="02000603000000000000" pitchFamily="2" charset="0"/>
              </a:rPr>
              <a:t>Math</a:t>
            </a:r>
          </a:p>
          <a:p>
            <a:pPr algn="ctr">
              <a:defRPr/>
            </a:pPr>
            <a:endParaRPr lang="en-US" sz="2000" b="1" u="sng">
              <a:latin typeface="HelloFirstie" panose="02000603000000000000" pitchFamily="2" charset="0"/>
              <a:ea typeface="HelloFirstie" panose="02000603000000000000" pitchFamily="2" charset="0"/>
            </a:endParaRPr>
          </a:p>
          <a:p>
            <a:pPr>
              <a:lnSpc>
                <a:spcPct val="80000"/>
              </a:lnSpc>
              <a:defRPr/>
            </a:pPr>
            <a:r>
              <a:rPr lang="en-US" sz="2000" u="sng">
                <a:latin typeface="HelloFirstie" panose="02000603000000000000" pitchFamily="2" charset="0"/>
                <a:ea typeface="HelloFirstie" panose="02000603000000000000" pitchFamily="2" charset="0"/>
              </a:rPr>
              <a:t>Quarter 1:</a:t>
            </a:r>
          </a:p>
          <a:p>
            <a:pPr marL="457200" indent="-4572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Working with numbers within 20</a:t>
            </a:r>
          </a:p>
          <a:p>
            <a:pPr marL="457200" indent="-4572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Adding and subtracting within 100</a:t>
            </a:r>
          </a:p>
          <a:p>
            <a:pPr>
              <a:lnSpc>
                <a:spcPct val="80000"/>
              </a:lnSpc>
              <a:defRPr/>
            </a:pPr>
            <a:endParaRPr lang="en-US" sz="2000">
              <a:latin typeface="HelloFirstie" panose="02000603000000000000" pitchFamily="2" charset="0"/>
              <a:ea typeface="HelloFirstie" panose="02000603000000000000" pitchFamily="2" charset="0"/>
            </a:endParaRPr>
          </a:p>
          <a:p>
            <a:pPr>
              <a:lnSpc>
                <a:spcPct val="80000"/>
              </a:lnSpc>
              <a:defRPr/>
            </a:pPr>
            <a:r>
              <a:rPr lang="en-US" sz="2000" u="sng">
                <a:latin typeface="HelloFirstie" panose="02000603000000000000" pitchFamily="2" charset="0"/>
                <a:ea typeface="HelloFirstie" panose="02000603000000000000" pitchFamily="2" charset="0"/>
              </a:rPr>
              <a:t>Quarter 2:</a:t>
            </a:r>
          </a:p>
          <a:p>
            <a:pPr marL="342900" indent="-3429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Skip Counting</a:t>
            </a:r>
          </a:p>
          <a:p>
            <a:pPr marL="342900" indent="-3429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Place Value</a:t>
            </a:r>
          </a:p>
          <a:p>
            <a:pPr>
              <a:lnSpc>
                <a:spcPct val="80000"/>
              </a:lnSpc>
              <a:defRPr/>
            </a:pPr>
            <a:endParaRPr lang="en-US" sz="2000">
              <a:latin typeface="HelloFirstie" panose="02000603000000000000" pitchFamily="2" charset="0"/>
              <a:ea typeface="HelloFirstie" panose="02000603000000000000" pitchFamily="2" charset="0"/>
            </a:endParaRPr>
          </a:p>
          <a:p>
            <a:pPr>
              <a:lnSpc>
                <a:spcPct val="80000"/>
              </a:lnSpc>
              <a:defRPr/>
            </a:pPr>
            <a:r>
              <a:rPr lang="en-US" sz="2000" u="sng">
                <a:latin typeface="HelloFirstie" panose="02000603000000000000" pitchFamily="2" charset="0"/>
                <a:ea typeface="HelloFirstie" panose="02000603000000000000" pitchFamily="2" charset="0"/>
              </a:rPr>
              <a:t>Quarter 3:</a:t>
            </a:r>
          </a:p>
          <a:p>
            <a:pPr marL="342900" indent="-3429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Adding and Subtracting within 1,000</a:t>
            </a:r>
          </a:p>
          <a:p>
            <a:pPr marL="342900" indent="-3429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Measurement</a:t>
            </a:r>
          </a:p>
          <a:p>
            <a:pPr>
              <a:lnSpc>
                <a:spcPct val="80000"/>
              </a:lnSpc>
              <a:defRPr/>
            </a:pPr>
            <a:endParaRPr lang="en-US" sz="2000">
              <a:latin typeface="HelloFirstie" panose="02000603000000000000" pitchFamily="2" charset="0"/>
              <a:ea typeface="HelloFirstie" panose="02000603000000000000" pitchFamily="2" charset="0"/>
            </a:endParaRPr>
          </a:p>
          <a:p>
            <a:pPr>
              <a:lnSpc>
                <a:spcPct val="80000"/>
              </a:lnSpc>
              <a:defRPr/>
            </a:pPr>
            <a:r>
              <a:rPr lang="en-US" sz="2000" u="sng">
                <a:latin typeface="HelloFirstie" panose="02000603000000000000" pitchFamily="2" charset="0"/>
                <a:ea typeface="HelloFirstie" panose="02000603000000000000" pitchFamily="2" charset="0"/>
              </a:rPr>
              <a:t>Quarter 4:</a:t>
            </a:r>
          </a:p>
          <a:p>
            <a:pPr marL="342900" indent="-3429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Data </a:t>
            </a:r>
          </a:p>
          <a:p>
            <a:pPr marL="342900" indent="-3429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2 step problem solving</a:t>
            </a:r>
          </a:p>
          <a:p>
            <a:pPr marL="342900" indent="-3429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Money</a:t>
            </a:r>
          </a:p>
          <a:p>
            <a:pPr marL="342900" indent="-342900">
              <a:lnSpc>
                <a:spcPct val="80000"/>
              </a:lnSpc>
              <a:buFont typeface="Arial" panose="020B0604020202020204" pitchFamily="34" charset="0"/>
              <a:buChar char="•"/>
              <a:defRPr/>
            </a:pPr>
            <a:r>
              <a:rPr lang="en-US" sz="2000">
                <a:latin typeface="HelloFirstie" panose="02000603000000000000" pitchFamily="2" charset="0"/>
                <a:ea typeface="HelloFirstie" panose="02000603000000000000" pitchFamily="2" charset="0"/>
              </a:rPr>
              <a:t>Shapes</a:t>
            </a:r>
            <a:endParaRPr lang="en-US" sz="2000" dirty="0">
              <a:latin typeface="HelloFirstie" panose="02000603000000000000" pitchFamily="2" charset="0"/>
              <a:ea typeface="HelloFirstie" panose="02000603000000000000" pitchFamily="2" charset="0"/>
            </a:endParaRPr>
          </a:p>
        </p:txBody>
      </p:sp>
    </p:spTree>
    <p:extLst>
      <p:ext uri="{BB962C8B-B14F-4D97-AF65-F5344CB8AC3E}">
        <p14:creationId xmlns:p14="http://schemas.microsoft.com/office/powerpoint/2010/main" val="396394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14" r="8200" b="15034"/>
          <a:stretch/>
        </p:blipFill>
        <p:spPr>
          <a:xfrm>
            <a:off x="0" y="-64394"/>
            <a:ext cx="9144001" cy="6956475"/>
          </a:xfrm>
          <a:prstGeom prst="rect">
            <a:avLst/>
          </a:prstGeom>
          <a:solidFill>
            <a:srgbClr val="FF3399"/>
          </a:solidFill>
        </p:spPr>
      </p:pic>
      <p:sp>
        <p:nvSpPr>
          <p:cNvPr id="5" name="Rectangle 4"/>
          <p:cNvSpPr/>
          <p:nvPr/>
        </p:nvSpPr>
        <p:spPr>
          <a:xfrm>
            <a:off x="4479634" y="2610854"/>
            <a:ext cx="3304797"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    </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259307" y="1214652"/>
            <a:ext cx="8215953" cy="3908762"/>
          </a:xfrm>
          <a:prstGeom prst="rect">
            <a:avLst/>
          </a:prstGeom>
          <a:noFill/>
        </p:spPr>
        <p:txBody>
          <a:bodyPr wrap="square" rtlCol="0">
            <a:spAutoFit/>
          </a:bodyPr>
          <a:lstStyle/>
          <a:p>
            <a:pPr algn="ctr">
              <a:defRPr/>
            </a:pPr>
            <a:endParaRPr lang="en-US" sz="2400" b="1" dirty="0">
              <a:latin typeface="HelloCasualSlim" panose="02000603000000000000" pitchFamily="2" charset="0"/>
              <a:ea typeface="HelloCasualSlim" panose="02000603000000000000" pitchFamily="2" charset="0"/>
            </a:endParaRPr>
          </a:p>
          <a:p>
            <a:pPr algn="ctr">
              <a:defRPr/>
            </a:pPr>
            <a:r>
              <a:rPr lang="en-US" sz="2800" b="1" u="sng" dirty="0">
                <a:latin typeface="HelloCasualSlim" panose="02000603000000000000" pitchFamily="2" charset="0"/>
                <a:ea typeface="HelloCasualSlim" panose="02000603000000000000" pitchFamily="2" charset="0"/>
              </a:rPr>
              <a:t>Science</a:t>
            </a:r>
          </a:p>
          <a:p>
            <a:pPr marL="342900" indent="-342900">
              <a:buFont typeface="Arial" panose="020B0604020202020204" pitchFamily="34" charset="0"/>
              <a:buChar char="•"/>
              <a:defRPr/>
            </a:pPr>
            <a:r>
              <a:rPr lang="en-US" sz="2800" b="1" dirty="0">
                <a:latin typeface="HelloCasualSlim" panose="02000603000000000000" pitchFamily="2" charset="0"/>
                <a:ea typeface="HelloCasualSlim" panose="02000603000000000000" pitchFamily="2" charset="0"/>
              </a:rPr>
              <a:t> Sound</a:t>
            </a:r>
          </a:p>
          <a:p>
            <a:pPr marL="342900" indent="-342900">
              <a:buFont typeface="Arial" panose="020B0604020202020204" pitchFamily="34" charset="0"/>
              <a:buChar char="•"/>
              <a:defRPr/>
            </a:pPr>
            <a:endParaRPr lang="en-US" sz="2800" b="1" dirty="0">
              <a:latin typeface="HelloCasualSlim" panose="02000603000000000000" pitchFamily="2" charset="0"/>
              <a:ea typeface="HelloCasualSlim" panose="02000603000000000000" pitchFamily="2" charset="0"/>
            </a:endParaRPr>
          </a:p>
          <a:p>
            <a:pPr marL="342900" indent="-342900">
              <a:buFont typeface="Arial" panose="020B0604020202020204" pitchFamily="34" charset="0"/>
              <a:buChar char="•"/>
              <a:defRPr/>
            </a:pPr>
            <a:r>
              <a:rPr lang="en-US" sz="2800" b="1" dirty="0">
                <a:latin typeface="HelloCasualSlim" panose="02000603000000000000" pitchFamily="2" charset="0"/>
                <a:ea typeface="HelloCasualSlim" panose="02000603000000000000" pitchFamily="2" charset="0"/>
              </a:rPr>
              <a:t>Matter- Solids, Liquids, and Gases</a:t>
            </a:r>
          </a:p>
          <a:p>
            <a:pPr marL="342900" indent="-342900">
              <a:buFont typeface="Arial" panose="020B0604020202020204" pitchFamily="34" charset="0"/>
              <a:buChar char="•"/>
              <a:defRPr/>
            </a:pPr>
            <a:endParaRPr lang="en-US" sz="2800" b="1" dirty="0">
              <a:latin typeface="HelloCasualSlim" panose="02000603000000000000" pitchFamily="2" charset="0"/>
              <a:ea typeface="HelloCasualSlim" panose="02000603000000000000" pitchFamily="2" charset="0"/>
            </a:endParaRPr>
          </a:p>
          <a:p>
            <a:pPr marL="342900" indent="-342900">
              <a:buFont typeface="Arial" panose="020B0604020202020204" pitchFamily="34" charset="0"/>
              <a:buChar char="•"/>
              <a:defRPr/>
            </a:pPr>
            <a:r>
              <a:rPr lang="en-US" sz="2800" b="1" dirty="0">
                <a:latin typeface="HelloCasualSlim" panose="02000603000000000000" pitchFamily="2" charset="0"/>
                <a:ea typeface="HelloCasualSlim" panose="02000603000000000000" pitchFamily="2" charset="0"/>
              </a:rPr>
              <a:t> Air and Weather </a:t>
            </a:r>
          </a:p>
          <a:p>
            <a:pPr marL="342900" indent="-342900">
              <a:buFont typeface="Arial" panose="020B0604020202020204" pitchFamily="34" charset="0"/>
              <a:buChar char="•"/>
              <a:defRPr/>
            </a:pPr>
            <a:endParaRPr lang="en-US" sz="2800" b="1" dirty="0">
              <a:latin typeface="HelloCasualSlim" panose="02000603000000000000" pitchFamily="2" charset="0"/>
              <a:ea typeface="HelloCasualSlim" panose="02000603000000000000" pitchFamily="2" charset="0"/>
            </a:endParaRPr>
          </a:p>
          <a:p>
            <a:pPr marL="342900" indent="-342900">
              <a:buFont typeface="Arial" panose="020B0604020202020204" pitchFamily="34" charset="0"/>
              <a:buChar char="•"/>
              <a:defRPr/>
            </a:pPr>
            <a:r>
              <a:rPr lang="en-US" sz="2800" b="1" dirty="0">
                <a:latin typeface="HelloCasualSlim" panose="02000603000000000000" pitchFamily="2" charset="0"/>
                <a:ea typeface="HelloCasualSlim" panose="02000603000000000000" pitchFamily="2" charset="0"/>
              </a:rPr>
              <a:t>Life Cycles</a:t>
            </a:r>
          </a:p>
        </p:txBody>
      </p:sp>
    </p:spTree>
    <p:extLst>
      <p:ext uri="{BB962C8B-B14F-4D97-AF65-F5344CB8AC3E}">
        <p14:creationId xmlns:p14="http://schemas.microsoft.com/office/powerpoint/2010/main" val="247592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3932</TotalTime>
  <Words>1100</Words>
  <Application>Microsoft Office PowerPoint</Application>
  <PresentationFormat>Letter Paper (8.5x11 in)</PresentationFormat>
  <Paragraphs>196</Paragraphs>
  <Slides>18</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18</vt:i4>
      </vt:variant>
    </vt:vector>
  </HeadingPairs>
  <TitlesOfParts>
    <vt:vector size="37" baseType="lpstr">
      <vt:lpstr>AG180Days</vt:lpstr>
      <vt:lpstr>AGByeFelicia</vt:lpstr>
      <vt:lpstr>Arial</vt:lpstr>
      <vt:lpstr>Calibri</vt:lpstr>
      <vt:lpstr>Calibri Light</vt:lpstr>
      <vt:lpstr>Century Gothic</vt:lpstr>
      <vt:lpstr>Comic Sans MS</vt:lpstr>
      <vt:lpstr>HelloAli</vt:lpstr>
      <vt:lpstr>HelloArchitect</vt:lpstr>
      <vt:lpstr>HelloCasualSlim</vt:lpstr>
      <vt:lpstr>HelloChalkTalk</vt:lpstr>
      <vt:lpstr>HelloFirstie</vt:lpstr>
      <vt:lpstr>HelloNeatFreak</vt:lpstr>
      <vt:lpstr>HelloTracerSolid</vt:lpstr>
      <vt:lpstr>KG Blank Space Sketch</vt:lpstr>
      <vt:lpstr>KG Blank Space Solid</vt:lpstr>
      <vt:lpstr>KG Summer Storm Smooth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smith</dc:creator>
  <cp:lastModifiedBy>msattler@wcpschools.wcpss.local</cp:lastModifiedBy>
  <cp:revision>122</cp:revision>
  <cp:lastPrinted>2019-05-29T20:57:01Z</cp:lastPrinted>
  <dcterms:created xsi:type="dcterms:W3CDTF">2016-07-18T17:38:30Z</dcterms:created>
  <dcterms:modified xsi:type="dcterms:W3CDTF">2019-07-25T21:32:38Z</dcterms:modified>
</cp:coreProperties>
</file>